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2"/>
  </p:sldMasterIdLst>
  <p:notesMasterIdLst>
    <p:notesMasterId r:id="rId28"/>
  </p:notesMasterIdLst>
  <p:handoutMasterIdLst>
    <p:handoutMasterId r:id="rId29"/>
  </p:handoutMasterIdLst>
  <p:sldIdLst>
    <p:sldId id="267" r:id="rId3"/>
    <p:sldId id="263" r:id="rId4"/>
    <p:sldId id="269" r:id="rId5"/>
    <p:sldId id="274" r:id="rId6"/>
    <p:sldId id="273" r:id="rId7"/>
    <p:sldId id="272" r:id="rId8"/>
    <p:sldId id="271" r:id="rId9"/>
    <p:sldId id="276" r:id="rId10"/>
    <p:sldId id="275" r:id="rId11"/>
    <p:sldId id="270" r:id="rId12"/>
    <p:sldId id="278" r:id="rId13"/>
    <p:sldId id="277" r:id="rId14"/>
    <p:sldId id="280" r:id="rId15"/>
    <p:sldId id="281" r:id="rId16"/>
    <p:sldId id="279" r:id="rId17"/>
    <p:sldId id="282" r:id="rId18"/>
    <p:sldId id="283" r:id="rId19"/>
    <p:sldId id="284" r:id="rId20"/>
    <p:sldId id="286" r:id="rId21"/>
    <p:sldId id="285" r:id="rId22"/>
    <p:sldId id="289" r:id="rId23"/>
    <p:sldId id="287" r:id="rId24"/>
    <p:sldId id="288" r:id="rId25"/>
    <p:sldId id="291" r:id="rId26"/>
    <p:sldId id="265" r:id="rId27"/>
  </p:sldIdLst>
  <p:sldSz cx="9144000" cy="6858000" type="screen4x3"/>
  <p:notesSz cx="6858000" cy="9144000"/>
  <p:defaultTextStyle>
    <a:defPPr>
      <a:defRPr lang="fr-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68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94638" autoAdjust="0"/>
  </p:normalViewPr>
  <p:slideViewPr>
    <p:cSldViewPr>
      <p:cViewPr>
        <p:scale>
          <a:sx n="73" d="100"/>
          <a:sy n="73" d="100"/>
        </p:scale>
        <p:origin x="-1152"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D21DB7-6406-4527-BBC2-C7D3C91D068A}" type="datetimeFigureOut">
              <a:rPr lang="ru-RU" smtClean="0"/>
              <a:pPr/>
              <a:t>14.05.2016</a:t>
            </a:fld>
            <a:endParaRPr lang="ru-R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0D9F150-DAF9-49A3-B96D-82F7E645512F}" type="slidenum">
              <a:rPr lang="ru-RU" smtClean="0"/>
              <a:pPr/>
              <a:t>‹N›</a:t>
            </a:fld>
            <a:endParaRPr lang="ru-RU"/>
          </a:p>
        </p:txBody>
      </p:sp>
    </p:spTree>
    <p:extLst>
      <p:ext uri="{BB962C8B-B14F-4D97-AF65-F5344CB8AC3E}">
        <p14:creationId xmlns:p14="http://schemas.microsoft.com/office/powerpoint/2010/main" val="116716803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827C53-7564-4D13-BBDC-4F75011AB2B2}" type="datetimeFigureOut">
              <a:rPr lang="ru-RU" smtClean="0"/>
              <a:pPr/>
              <a:t>14.05.2016</a:t>
            </a:fld>
            <a:endParaRPr lang="ru-R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459704-35EE-4421-AE3E-313CBA96933A}" type="slidenum">
              <a:rPr lang="ru-RU" smtClean="0"/>
              <a:pPr/>
              <a:t>‹N›</a:t>
            </a:fld>
            <a:endParaRPr lang="ru-RU"/>
          </a:p>
        </p:txBody>
      </p:sp>
    </p:spTree>
    <p:extLst>
      <p:ext uri="{BB962C8B-B14F-4D97-AF65-F5344CB8AC3E}">
        <p14:creationId xmlns:p14="http://schemas.microsoft.com/office/powerpoint/2010/main" val="120359531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lvl1pPr>
              <a:defRPr>
                <a:solidFill>
                  <a:srgbClr val="3168B2"/>
                </a:solidFill>
              </a:defRPr>
            </a:lvl1pPr>
          </a:lstStyle>
          <a:p>
            <a:r>
              <a:rPr lang="en-US" dirty="0" smtClean="0"/>
              <a:t>Click to edit Master title style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fr-FR" dirty="0"/>
          </a:p>
        </p:txBody>
      </p:sp>
      <p:sp>
        <p:nvSpPr>
          <p:cNvPr id="4" name="Espace réservé de la date 3"/>
          <p:cNvSpPr>
            <a:spLocks noGrp="1"/>
          </p:cNvSpPr>
          <p:nvPr>
            <p:ph type="dt" sz="half" idx="10"/>
          </p:nvPr>
        </p:nvSpPr>
        <p:spPr/>
        <p:txBody>
          <a:bodyPr/>
          <a:lstStyle>
            <a:lvl1pPr>
              <a:defRPr>
                <a:solidFill>
                  <a:schemeClr val="bg1"/>
                </a:solidFill>
              </a:defRPr>
            </a:lvl1pPr>
          </a:lstStyle>
          <a:p>
            <a:pPr>
              <a:defRPr/>
            </a:pPr>
            <a:fld id="{1D8D3107-D545-45F1-87C5-788E24330C27}" type="datetime1">
              <a:rPr lang="fr-FR" smtClean="0"/>
              <a:pPr>
                <a:defRPr/>
              </a:pPr>
              <a:t>14/05/2016</a:t>
            </a:fld>
            <a:endParaRPr lang="fr-FR" dirty="0"/>
          </a:p>
        </p:txBody>
      </p:sp>
      <p:sp>
        <p:nvSpPr>
          <p:cNvPr id="5" name="Espace réservé du pied de page 4"/>
          <p:cNvSpPr>
            <a:spLocks noGrp="1"/>
          </p:cNvSpPr>
          <p:nvPr>
            <p:ph type="ftr" sz="quarter" idx="11"/>
          </p:nvPr>
        </p:nvSpPr>
        <p:spPr/>
        <p:txBody>
          <a:bodyPr/>
          <a:lstStyle>
            <a:lvl1pPr>
              <a:defRPr>
                <a:solidFill>
                  <a:schemeClr val="bg1"/>
                </a:solidFill>
              </a:defRPr>
            </a:lvl1pPr>
          </a:lstStyle>
          <a:p>
            <a:pPr>
              <a:defRPr/>
            </a:pPr>
            <a:r>
              <a:rPr lang="fr-FR" dirty="0" err="1" smtClean="0"/>
              <a:t>Tallinna</a:t>
            </a:r>
            <a:r>
              <a:rPr lang="fr-FR" dirty="0" smtClean="0"/>
              <a:t> </a:t>
            </a:r>
            <a:r>
              <a:rPr lang="fr-FR" dirty="0" err="1" smtClean="0"/>
              <a:t>Kesklinna</a:t>
            </a:r>
            <a:r>
              <a:rPr lang="fr-FR" dirty="0" smtClean="0"/>
              <a:t> </a:t>
            </a:r>
            <a:r>
              <a:rPr lang="fr-FR" dirty="0" err="1" smtClean="0"/>
              <a:t>Vene</a:t>
            </a:r>
            <a:r>
              <a:rPr lang="fr-FR" dirty="0" smtClean="0"/>
              <a:t> </a:t>
            </a:r>
            <a:r>
              <a:rPr lang="fr-FR" dirty="0" err="1" smtClean="0"/>
              <a:t>Gümnaasium</a:t>
            </a:r>
            <a:endParaRPr lang="fr-FR" dirty="0"/>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pPr>
              <a:defRPr/>
            </a:pPr>
            <a:fld id="{841848B0-1D31-4D40-A6E5-D78DA5F6321C}" type="slidenum">
              <a:rPr lang="fr-FR" smtClean="0"/>
              <a:pPr>
                <a:defRPr/>
              </a:pPr>
              <a:t>‹N›</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3168B2"/>
                </a:solidFill>
              </a:defRPr>
            </a:lvl1pPr>
          </a:lstStyle>
          <a:p>
            <a:r>
              <a:rPr lang="en-US" dirty="0" smtClean="0"/>
              <a:t>Click to edit Master title style</a:t>
            </a:r>
            <a:endParaRPr lang="fr-FR" dirty="0"/>
          </a:p>
        </p:txBody>
      </p:sp>
      <p:sp>
        <p:nvSpPr>
          <p:cNvPr id="3" name="Espace réservé du texte vertical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ACE8DF63-4211-40E8-BFA0-876D0AD998F8}" type="datetime1">
              <a:rPr lang="fr-FR" smtClean="0"/>
              <a:pPr>
                <a:defRPr/>
              </a:pPr>
              <a:t>14/05/2016</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smtClean="0"/>
              <a:t>Tallinna Kesklinna Vene Gümnaasium</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55B1CB08-05F2-43B3-866E-3D32C78B44EB}"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lvl1pPr>
              <a:defRPr>
                <a:solidFill>
                  <a:srgbClr val="3168B2"/>
                </a:solidFill>
              </a:defRPr>
            </a:lvl1pPr>
          </a:lstStyle>
          <a:p>
            <a:r>
              <a:rPr lang="en-US" dirty="0" smtClean="0"/>
              <a:t>Click to edit Master title style</a:t>
            </a:r>
            <a:endParaRPr lang="fr-FR" dirty="0"/>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B1B2DE56-3999-44D7-9E20-FAB12FE87A42}" type="datetime1">
              <a:rPr lang="fr-FR" smtClean="0"/>
              <a:pPr>
                <a:defRPr/>
              </a:pPr>
              <a:t>14/05/2016</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smtClean="0"/>
              <a:t>Tallinna Kesklinna Vene Gümnaasium</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A85B8D58-1B94-417C-9FC0-4F4D2F74CFC5}"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3168B2"/>
                </a:solidFill>
              </a:defRPr>
            </a:lvl1pPr>
          </a:lstStyle>
          <a:p>
            <a:r>
              <a:rPr lang="en-US" dirty="0" smtClean="0"/>
              <a:t>Click to edit Master title style</a:t>
            </a:r>
            <a:endParaRPr lang="fr-FR" dirty="0"/>
          </a:p>
        </p:txBody>
      </p:sp>
      <p:sp>
        <p:nvSpPr>
          <p:cNvPr id="3" name="Espace réservé du contenu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2522BB05-850E-43EB-9BF3-39E748722BB6}" type="datetime1">
              <a:rPr lang="fr-FR" smtClean="0"/>
              <a:pPr>
                <a:defRPr/>
              </a:pPr>
              <a:t>14/05/2016</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smtClean="0"/>
              <a:t>Tallinna Kesklinna Vene Gümnaasium</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C118B14F-D815-414F-BBAC-058A6074AFD3}"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solidFill>
                  <a:srgbClr val="3168B2"/>
                </a:solidFill>
              </a:defRPr>
            </a:lvl1pPr>
          </a:lstStyle>
          <a:p>
            <a:r>
              <a:rPr lang="en-US" dirty="0" smtClean="0"/>
              <a:t>Click to edit Master title style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20919161-48D6-4611-9CE6-F94AE8047596}" type="datetime1">
              <a:rPr lang="fr-FR" smtClean="0"/>
              <a:pPr>
                <a:defRPr/>
              </a:pPr>
              <a:t>14/05/2016</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r>
              <a:rPr lang="fr-FR" dirty="0" err="1" smtClean="0"/>
              <a:t>Tallinna</a:t>
            </a:r>
            <a:r>
              <a:rPr lang="fr-FR" dirty="0" smtClean="0"/>
              <a:t> </a:t>
            </a:r>
            <a:r>
              <a:rPr lang="fr-FR" dirty="0" err="1" smtClean="0"/>
              <a:t>Kesklinna</a:t>
            </a:r>
            <a:r>
              <a:rPr lang="fr-FR" dirty="0" smtClean="0"/>
              <a:t> </a:t>
            </a:r>
            <a:r>
              <a:rPr lang="fr-FR" dirty="0" err="1" smtClean="0"/>
              <a:t>Vene</a:t>
            </a:r>
            <a:r>
              <a:rPr lang="fr-FR" dirty="0" smtClean="0"/>
              <a:t> </a:t>
            </a:r>
            <a:r>
              <a:rPr lang="fr-FR" dirty="0" err="1" smtClean="0"/>
              <a:t>Gümnaasium</a:t>
            </a: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C09BD010-EB4E-45A1-B2ED-E63DD471DBCD}"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3168B2"/>
                </a:solidFill>
              </a:defRPr>
            </a:lvl1pPr>
          </a:lstStyle>
          <a:p>
            <a:r>
              <a:rPr lang="en-US" dirty="0" smtClean="0"/>
              <a:t>Click to edit Master title style</a:t>
            </a:r>
            <a:endParaRPr lang="fr-FR" dirty="0"/>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Espace réservé de la date 3"/>
          <p:cNvSpPr>
            <a:spLocks noGrp="1"/>
          </p:cNvSpPr>
          <p:nvPr>
            <p:ph type="dt" sz="half" idx="10"/>
          </p:nvPr>
        </p:nvSpPr>
        <p:spPr/>
        <p:txBody>
          <a:bodyPr/>
          <a:lstStyle>
            <a:lvl1pPr>
              <a:defRPr/>
            </a:lvl1pPr>
          </a:lstStyle>
          <a:p>
            <a:pPr>
              <a:defRPr/>
            </a:pPr>
            <a:fld id="{A57BF896-27DB-43E2-BF5C-137DBF00A068}" type="datetime1">
              <a:rPr lang="fr-FR" smtClean="0"/>
              <a:pPr>
                <a:defRPr/>
              </a:pPr>
              <a:t>14/05/2016</a:t>
            </a:fld>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smtClean="0"/>
              <a:t>Tallinna Kesklinna Vene Gümnaasium</a:t>
            </a: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A092EABB-D39C-49FC-8C2A-AD158BB2720E}"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Espace réservé de la date 3"/>
          <p:cNvSpPr>
            <a:spLocks noGrp="1"/>
          </p:cNvSpPr>
          <p:nvPr>
            <p:ph type="dt" sz="half" idx="10"/>
          </p:nvPr>
        </p:nvSpPr>
        <p:spPr/>
        <p:txBody>
          <a:bodyPr/>
          <a:lstStyle>
            <a:lvl1pPr>
              <a:defRPr/>
            </a:lvl1pPr>
          </a:lstStyle>
          <a:p>
            <a:pPr>
              <a:defRPr/>
            </a:pPr>
            <a:fld id="{7C825BEF-0E89-4251-9AB2-44008B00E296}" type="datetime1">
              <a:rPr lang="fr-FR" smtClean="0"/>
              <a:pPr>
                <a:defRPr/>
              </a:pPr>
              <a:t>14/05/2016</a:t>
            </a:fld>
            <a:endParaRPr lang="fr-FR"/>
          </a:p>
        </p:txBody>
      </p:sp>
      <p:sp>
        <p:nvSpPr>
          <p:cNvPr id="8" name="Espace réservé du pied de page 4"/>
          <p:cNvSpPr>
            <a:spLocks noGrp="1"/>
          </p:cNvSpPr>
          <p:nvPr>
            <p:ph type="ftr" sz="quarter" idx="11"/>
          </p:nvPr>
        </p:nvSpPr>
        <p:spPr/>
        <p:txBody>
          <a:bodyPr/>
          <a:lstStyle>
            <a:lvl1pPr>
              <a:defRPr/>
            </a:lvl1pPr>
          </a:lstStyle>
          <a:p>
            <a:pPr>
              <a:defRPr/>
            </a:pPr>
            <a:r>
              <a:rPr lang="fr-FR" smtClean="0"/>
              <a:t>Tallinna Kesklinna Vene Gümnaasium</a:t>
            </a: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A5EB98FD-A582-42CB-8ADE-878C3FE9E600}"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fr-FR" dirty="0"/>
          </a:p>
        </p:txBody>
      </p:sp>
      <p:sp>
        <p:nvSpPr>
          <p:cNvPr id="3" name="Espace réservé de la date 3"/>
          <p:cNvSpPr>
            <a:spLocks noGrp="1"/>
          </p:cNvSpPr>
          <p:nvPr>
            <p:ph type="dt" sz="half" idx="10"/>
          </p:nvPr>
        </p:nvSpPr>
        <p:spPr/>
        <p:txBody>
          <a:bodyPr/>
          <a:lstStyle>
            <a:lvl1pPr>
              <a:defRPr>
                <a:solidFill>
                  <a:schemeClr val="bg1"/>
                </a:solidFill>
              </a:defRPr>
            </a:lvl1pPr>
          </a:lstStyle>
          <a:p>
            <a:pPr>
              <a:defRPr/>
            </a:pPr>
            <a:fld id="{B33324D3-E117-4601-AC59-248201706566}" type="datetime1">
              <a:rPr lang="fr-FR" smtClean="0"/>
              <a:pPr>
                <a:defRPr/>
              </a:pPr>
              <a:t>14/05/2016</a:t>
            </a:fld>
            <a:endParaRPr lang="fr-FR" dirty="0"/>
          </a:p>
        </p:txBody>
      </p:sp>
      <p:sp>
        <p:nvSpPr>
          <p:cNvPr id="4" name="Espace réservé du pied de page 4"/>
          <p:cNvSpPr>
            <a:spLocks noGrp="1"/>
          </p:cNvSpPr>
          <p:nvPr>
            <p:ph type="ftr" sz="quarter" idx="11"/>
          </p:nvPr>
        </p:nvSpPr>
        <p:spPr/>
        <p:txBody>
          <a:bodyPr/>
          <a:lstStyle>
            <a:lvl1pPr>
              <a:defRPr>
                <a:solidFill>
                  <a:schemeClr val="bg1"/>
                </a:solidFill>
              </a:defRPr>
            </a:lvl1pPr>
          </a:lstStyle>
          <a:p>
            <a:pPr>
              <a:defRPr/>
            </a:pPr>
            <a:r>
              <a:rPr lang="fr-FR" dirty="0" err="1" smtClean="0"/>
              <a:t>Tallinna</a:t>
            </a:r>
            <a:r>
              <a:rPr lang="fr-FR" dirty="0" smtClean="0"/>
              <a:t> </a:t>
            </a:r>
            <a:r>
              <a:rPr lang="fr-FR" dirty="0" err="1" smtClean="0"/>
              <a:t>Kesklinna</a:t>
            </a:r>
            <a:r>
              <a:rPr lang="fr-FR" dirty="0" smtClean="0"/>
              <a:t> </a:t>
            </a:r>
            <a:r>
              <a:rPr lang="fr-FR" dirty="0" err="1" smtClean="0"/>
              <a:t>Vene</a:t>
            </a:r>
            <a:r>
              <a:rPr lang="fr-FR" dirty="0" smtClean="0"/>
              <a:t> </a:t>
            </a:r>
            <a:r>
              <a:rPr lang="fr-FR" dirty="0" err="1" smtClean="0"/>
              <a:t>Gümnaasium</a:t>
            </a:r>
            <a:endParaRPr lang="fr-FR" dirty="0"/>
          </a:p>
        </p:txBody>
      </p:sp>
      <p:sp>
        <p:nvSpPr>
          <p:cNvPr id="5" name="Espace réservé du numéro de diapositive 5"/>
          <p:cNvSpPr>
            <a:spLocks noGrp="1"/>
          </p:cNvSpPr>
          <p:nvPr>
            <p:ph type="sldNum" sz="quarter" idx="12"/>
          </p:nvPr>
        </p:nvSpPr>
        <p:spPr/>
        <p:txBody>
          <a:bodyPr/>
          <a:lstStyle>
            <a:lvl1pPr>
              <a:defRPr>
                <a:solidFill>
                  <a:schemeClr val="bg1"/>
                </a:solidFill>
              </a:defRPr>
            </a:lvl1pPr>
          </a:lstStyle>
          <a:p>
            <a:pPr>
              <a:defRPr/>
            </a:pPr>
            <a:fld id="{48A3206C-F143-4C27-8B23-31A228E2834F}" type="slidenum">
              <a:rPr lang="fr-FR" smtClean="0"/>
              <a:pPr>
                <a:defRPr/>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D650B2D1-EF2F-49D2-BDAB-B5D370C78B1C}" type="datetime1">
              <a:rPr lang="fr-FR" smtClean="0"/>
              <a:pPr>
                <a:defRPr/>
              </a:pPr>
              <a:t>14/05/2016</a:t>
            </a:fld>
            <a:endParaRPr lang="fr-FR"/>
          </a:p>
        </p:txBody>
      </p:sp>
      <p:sp>
        <p:nvSpPr>
          <p:cNvPr id="3" name="Espace réservé du pied de page 4"/>
          <p:cNvSpPr>
            <a:spLocks noGrp="1"/>
          </p:cNvSpPr>
          <p:nvPr>
            <p:ph type="ftr" sz="quarter" idx="11"/>
          </p:nvPr>
        </p:nvSpPr>
        <p:spPr/>
        <p:txBody>
          <a:bodyPr/>
          <a:lstStyle>
            <a:lvl1pPr>
              <a:defRPr/>
            </a:lvl1pPr>
          </a:lstStyle>
          <a:p>
            <a:pPr>
              <a:defRPr/>
            </a:pPr>
            <a:r>
              <a:rPr lang="fr-FR" smtClean="0"/>
              <a:t>Tallinna Kesklinna Vene Gümnaasium</a:t>
            </a: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120DB8D3-64C0-4DB3-90E9-F7EC7431F15B}"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1245AEDA-20C3-482E-A519-075B733C128F}" type="datetime1">
              <a:rPr lang="fr-FR" smtClean="0"/>
              <a:pPr>
                <a:defRPr/>
              </a:pPr>
              <a:t>14/05/2016</a:t>
            </a:fld>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smtClean="0"/>
              <a:t>Tallinna Kesklinna Vene Gümnaasium</a:t>
            </a: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2EA31832-50FB-4A01-B06A-66AC5CA4E06E}"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66788B6E-BE28-43D2-A50B-93AAFCE5AC8E}" type="datetime1">
              <a:rPr lang="fr-FR" smtClean="0"/>
              <a:pPr>
                <a:defRPr/>
              </a:pPr>
              <a:t>14/05/2016</a:t>
            </a:fld>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smtClean="0"/>
              <a:t>Tallinna Kesklinna Vene Gümnaasium</a:t>
            </a: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BE103703-4BE8-4F04-A23D-6920EE888524}"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dirty="0"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dirty="0" smtClean="0"/>
              <a:t>Cliquez pour modifier les styles du texte du masque</a:t>
            </a:r>
          </a:p>
          <a:p>
            <a:pPr lvl="1"/>
            <a:r>
              <a:rPr lang="fr-CA" dirty="0" smtClean="0"/>
              <a:t>Deuxième niveau</a:t>
            </a:r>
          </a:p>
          <a:p>
            <a:pPr lvl="2"/>
            <a:r>
              <a:rPr lang="fr-CA" dirty="0" smtClean="0"/>
              <a:t>Troisième niveau</a:t>
            </a:r>
          </a:p>
          <a:p>
            <a:pPr lvl="3"/>
            <a:r>
              <a:rPr lang="fr-CA" dirty="0" smtClean="0"/>
              <a:t>Quatrième niveau</a:t>
            </a:r>
          </a:p>
          <a:p>
            <a:pPr lvl="4"/>
            <a:r>
              <a:rPr lang="fr-CA" dirty="0"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E1585718-2E03-4E1E-86D0-47654C52CEF9}" type="datetime1">
              <a:rPr lang="fr-FR" smtClean="0"/>
              <a:pPr>
                <a:defRPr/>
              </a:pPr>
              <a:t>14/05/2016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r>
              <a:rPr lang="fr-FR" smtClean="0"/>
              <a:t>Tallinna Kesklinna Vene Gümnaasium</a:t>
            </a: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28D080E3-F058-486E-964F-CDE363144103}"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0" eaLnBrk="1" fontAlgn="base" hangingPunct="1">
        <a:spcBef>
          <a:spcPct val="0"/>
        </a:spcBef>
        <a:spcAft>
          <a:spcPct val="0"/>
        </a:spcAft>
        <a:defRPr sz="4400" kern="1200">
          <a:solidFill>
            <a:srgbClr val="3168B2"/>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1.tiff"/><Relationship Id="rId4" Type="http://schemas.openxmlformats.org/officeDocument/2006/relationships/image" Target="../media/image40.jpeg"/></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2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2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54.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p:cNvSpPr>
            <a:spLocks noGrp="1"/>
          </p:cNvSpPr>
          <p:nvPr>
            <p:ph type="ftr" sz="quarter" idx="11"/>
          </p:nvPr>
        </p:nvSpPr>
        <p:spPr/>
        <p:txBody>
          <a:bodyPr/>
          <a:lstStyle/>
          <a:p>
            <a:pPr>
              <a:defRPr/>
            </a:pPr>
            <a:r>
              <a:rPr lang="fr-FR" dirty="0" smtClean="0"/>
              <a:t>Tallinna Kesklinna Vene Gümnaasium</a:t>
            </a:r>
            <a:endParaRPr lang="fr-FR" dirty="0"/>
          </a:p>
        </p:txBody>
      </p:sp>
      <p:pic>
        <p:nvPicPr>
          <p:cNvPr id="1026" name="Picture 2" descr="C:\Dropbox\TKVG\logo\IMG_8472v1.jp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0" y="-1"/>
            <a:ext cx="9144000" cy="6096001"/>
          </a:xfrm>
          <a:prstGeom prst="rect">
            <a:avLst/>
          </a:prstGeom>
          <a:noFill/>
        </p:spPr>
      </p:pic>
      <p:sp>
        <p:nvSpPr>
          <p:cNvPr id="6" name="Espace réservé du contenu 2"/>
          <p:cNvSpPr txBox="1">
            <a:spLocks/>
          </p:cNvSpPr>
          <p:nvPr/>
        </p:nvSpPr>
        <p:spPr bwMode="auto">
          <a:xfrm>
            <a:off x="467544" y="2348880"/>
            <a:ext cx="8229600" cy="38884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tabLst/>
              <a:defRPr/>
            </a:pPr>
            <a:r>
              <a:rPr kumimoji="0" lang="fr-CA" sz="3200" b="0" i="0" u="none" strike="noStrike" kern="1200" cap="none" spc="0" normalizeH="0" baseline="0" noProof="0" dirty="0" smtClean="0">
                <a:ln>
                  <a:noFill/>
                </a:ln>
                <a:effectLst/>
                <a:uLnTx/>
                <a:uFillTx/>
                <a:latin typeface="+mn-lt"/>
                <a:ea typeface="+mn-ea"/>
                <a:cs typeface="+mn-cs"/>
              </a:rPr>
              <a:t>	</a:t>
            </a:r>
            <a:r>
              <a:rPr lang="en-US" sz="3200" b="1" noProof="0" dirty="0" smtClean="0">
                <a:solidFill>
                  <a:schemeClr val="tx2"/>
                </a:solidFill>
                <a:latin typeface="+mn-lt"/>
              </a:rPr>
              <a:t>Dedicated to our teachers, students and graduates of our school</a:t>
            </a:r>
            <a:endParaRPr lang="ru-RU" sz="3200" b="1" noProof="0" dirty="0" smtClean="0">
              <a:solidFill>
                <a:schemeClr val="tx2"/>
              </a:solidFill>
              <a:latin typeface="+mn-lt"/>
            </a:endParaRPr>
          </a:p>
          <a:p>
            <a:pPr marL="342900" marR="0" lvl="0" indent="-342900" algn="l" defTabSz="914400" rtl="0" eaLnBrk="1" fontAlgn="base" latinLnBrk="0" hangingPunct="1">
              <a:lnSpc>
                <a:spcPct val="100000"/>
              </a:lnSpc>
              <a:spcBef>
                <a:spcPct val="20000"/>
              </a:spcBef>
              <a:spcAft>
                <a:spcPct val="0"/>
              </a:spcAft>
              <a:buClrTx/>
              <a:buSzTx/>
              <a:tabLst/>
              <a:defRPr/>
            </a:pPr>
            <a:endParaRPr kumimoji="0" lang="ru-RU" sz="3200" b="0" i="0" u="none" strike="noStrike" kern="1200" cap="none" spc="0" normalizeH="0" baseline="0" dirty="0" smtClean="0">
              <a:ln>
                <a:noFill/>
              </a:ln>
              <a:solidFill>
                <a:schemeClr val="tx2"/>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tabLst/>
              <a:defRPr/>
            </a:pPr>
            <a:endParaRPr lang="ru-RU" sz="3200" noProof="0" dirty="0" smtClean="0">
              <a:solidFill>
                <a:schemeClr val="tx2"/>
              </a:solidFill>
              <a:latin typeface="+mn-lt"/>
            </a:endParaRPr>
          </a:p>
          <a:p>
            <a:pPr marL="342900" marR="0" lvl="0" indent="-342900" algn="l" defTabSz="914400" rtl="0" eaLnBrk="1" fontAlgn="base" latinLnBrk="0" hangingPunct="1">
              <a:lnSpc>
                <a:spcPct val="100000"/>
              </a:lnSpc>
              <a:spcBef>
                <a:spcPct val="20000"/>
              </a:spcBef>
              <a:spcAft>
                <a:spcPct val="0"/>
              </a:spcAft>
              <a:buClrTx/>
              <a:buSzTx/>
              <a:tabLst/>
              <a:defRPr/>
            </a:pPr>
            <a:endParaRPr kumimoji="0" lang="ru-RU" sz="2800" b="1" i="0" u="none" strike="noStrike" kern="1200" cap="none" spc="0" normalizeH="0" baseline="0" dirty="0" smtClean="0">
              <a:ln>
                <a:noFill/>
              </a:ln>
              <a:solidFill>
                <a:schemeClr val="tx2"/>
              </a:solidFill>
              <a:effectLst/>
              <a:uLnTx/>
              <a:uFillTx/>
              <a:latin typeface="+mn-lt"/>
              <a:ea typeface="+mn-ea"/>
              <a:cs typeface="+mn-cs"/>
            </a:endParaRPr>
          </a:p>
          <a:p>
            <a:pPr marL="342900" marR="0" lvl="0" indent="-342900" algn="ctr" defTabSz="914400" rtl="0" eaLnBrk="1" fontAlgn="base" latinLnBrk="0" hangingPunct="1">
              <a:lnSpc>
                <a:spcPct val="100000"/>
              </a:lnSpc>
              <a:spcBef>
                <a:spcPct val="20000"/>
              </a:spcBef>
              <a:spcAft>
                <a:spcPct val="0"/>
              </a:spcAft>
              <a:buClrTx/>
              <a:buSzTx/>
              <a:tabLst/>
              <a:defRPr/>
            </a:pPr>
            <a:r>
              <a:rPr lang="en-US" sz="2800" b="1" dirty="0" smtClean="0">
                <a:solidFill>
                  <a:schemeClr val="tx2"/>
                </a:solidFill>
                <a:latin typeface="+mn-lt"/>
              </a:rPr>
              <a:t>B</a:t>
            </a:r>
            <a:r>
              <a:rPr kumimoji="0" lang="en-US" sz="2800" b="1" i="0" u="none" strike="noStrike" kern="1200" cap="none" spc="0" normalizeH="0" baseline="0" dirty="0" smtClean="0">
                <a:ln>
                  <a:noFill/>
                </a:ln>
                <a:solidFill>
                  <a:schemeClr val="tx2"/>
                </a:solidFill>
                <a:effectLst/>
                <a:uLnTx/>
                <a:uFillTx/>
                <a:latin typeface="+mn-lt"/>
                <a:ea typeface="+mn-ea"/>
                <a:cs typeface="+mn-cs"/>
              </a:rPr>
              <a:t>y “Leader” History</a:t>
            </a:r>
            <a:r>
              <a:rPr kumimoji="0" lang="en-US" sz="2800" b="1" i="0" u="none" strike="noStrike" kern="1200" cap="none" spc="0" normalizeH="0" dirty="0" smtClean="0">
                <a:ln>
                  <a:noFill/>
                </a:ln>
                <a:solidFill>
                  <a:schemeClr val="tx2"/>
                </a:solidFill>
                <a:effectLst/>
                <a:uLnTx/>
                <a:uFillTx/>
                <a:latin typeface="+mn-lt"/>
                <a:ea typeface="+mn-ea"/>
                <a:cs typeface="+mn-cs"/>
              </a:rPr>
              <a:t> club</a:t>
            </a:r>
            <a:endParaRPr kumimoji="0" lang="ru-RU" sz="2800" b="1" i="0" u="none" strike="noStrike" kern="1200" cap="none" spc="0" normalizeH="0" dirty="0" smtClean="0">
              <a:ln>
                <a:noFill/>
              </a:ln>
              <a:solidFill>
                <a:schemeClr val="tx2"/>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tabLst/>
              <a:defRPr/>
            </a:pPr>
            <a:r>
              <a:rPr lang="ru-RU" sz="2800" b="1" dirty="0" smtClean="0">
                <a:solidFill>
                  <a:schemeClr val="tx2"/>
                </a:solidFill>
                <a:latin typeface="+mn-lt"/>
              </a:rPr>
              <a:t>                                          2012 </a:t>
            </a:r>
            <a:endParaRPr kumimoji="0" lang="et-EE" sz="2800" b="1" i="0" u="none" strike="noStrike" kern="1200" cap="none" spc="0" normalizeH="0" dirty="0" smtClean="0">
              <a:ln>
                <a:noFill/>
              </a:ln>
              <a:solidFill>
                <a:schemeClr val="tx2"/>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tabLst/>
              <a:defRPr/>
            </a:pPr>
            <a:r>
              <a:rPr kumimoji="0" lang="fr-CA" sz="3200" b="0" i="0" u="none" strike="noStrike" kern="1200" cap="none" spc="0" normalizeH="0" baseline="0" noProof="0" dirty="0" smtClean="0">
                <a:ln>
                  <a:noFill/>
                </a:ln>
                <a:effectLst/>
                <a:uLnTx/>
                <a:uFillTx/>
                <a:latin typeface="+mn-lt"/>
                <a:ea typeface="+mn-ea"/>
                <a:cs typeface="+mn-cs"/>
              </a:rPr>
              <a:t> </a:t>
            </a:r>
          </a:p>
        </p:txBody>
      </p:sp>
      <p:sp>
        <p:nvSpPr>
          <p:cNvPr id="7" name="Titre 1"/>
          <p:cNvSpPr txBox="1">
            <a:spLocks/>
          </p:cNvSpPr>
          <p:nvPr/>
        </p:nvSpPr>
        <p:spPr bwMode="auto">
          <a:xfrm>
            <a:off x="827584" y="260648"/>
            <a:ext cx="7643812" cy="10112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4400" b="1" noProof="0" dirty="0" smtClean="0">
                <a:solidFill>
                  <a:schemeClr val="tx2"/>
                </a:solidFill>
                <a:latin typeface="+mj-lt"/>
                <a:ea typeface="+mj-ea"/>
                <a:cs typeface="+mj-cs"/>
              </a:rPr>
              <a:t>TKVG</a:t>
            </a:r>
            <a:r>
              <a:rPr lang="ru-RU" sz="4400" b="1" noProof="0" dirty="0" smtClean="0">
                <a:solidFill>
                  <a:schemeClr val="tx2"/>
                </a:solidFill>
                <a:latin typeface="+mj-lt"/>
                <a:ea typeface="+mj-ea"/>
                <a:cs typeface="+mj-cs"/>
              </a:rPr>
              <a:t> – </a:t>
            </a:r>
            <a:r>
              <a:rPr lang="en-US" sz="4400" b="1" noProof="0" dirty="0" smtClean="0">
                <a:solidFill>
                  <a:schemeClr val="tx2"/>
                </a:solidFill>
                <a:latin typeface="+mj-lt"/>
                <a:ea typeface="+mj-ea"/>
                <a:cs typeface="+mj-cs"/>
              </a:rPr>
              <a:t>Brief history</a:t>
            </a:r>
            <a:endParaRPr kumimoji="0" lang="fr-CA" sz="4400" b="1" i="0" u="none" strike="noStrike" kern="1200" cap="none" spc="0" normalizeH="0" baseline="0" noProof="0" dirty="0" smtClean="0">
              <a:ln>
                <a:noFill/>
              </a:ln>
              <a:solidFill>
                <a:schemeClr val="tx2"/>
              </a:solidFill>
              <a:effectLst/>
              <a:uLnTx/>
              <a:uFillTx/>
              <a:latin typeface="+mj-lt"/>
              <a:ea typeface="+mj-ea"/>
              <a:cs typeface="+mj-cs"/>
            </a:endParaRPr>
          </a:p>
        </p:txBody>
      </p:sp>
      <p:pic>
        <p:nvPicPr>
          <p:cNvPr id="2" name="Picture 2" descr="C:\мама\Музей гимназии\Эмблема кружка.jpg"/>
          <p:cNvPicPr>
            <a:picLocks noChangeAspect="1" noChangeArrowheads="1"/>
          </p:cNvPicPr>
          <p:nvPr/>
        </p:nvPicPr>
        <p:blipFill>
          <a:blip r:embed="rId3" cstate="print"/>
          <a:srcRect/>
          <a:stretch>
            <a:fillRect/>
          </a:stretch>
        </p:blipFill>
        <p:spPr bwMode="auto">
          <a:xfrm>
            <a:off x="6876256" y="116632"/>
            <a:ext cx="2147188" cy="187220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116632"/>
            <a:ext cx="6419056" cy="576064"/>
          </a:xfrm>
        </p:spPr>
        <p:txBody>
          <a:bodyPr/>
          <a:lstStyle/>
          <a:p>
            <a:r>
              <a:rPr lang="en-US" sz="2400" b="1" dirty="0" smtClean="0"/>
              <a:t>From TKVG's Council of Teachers’ protocols. </a:t>
            </a:r>
            <a:endParaRPr lang="ru-RU" sz="2400" dirty="0"/>
          </a:p>
        </p:txBody>
      </p:sp>
      <p:sp>
        <p:nvSpPr>
          <p:cNvPr id="3" name="Content Placeholder 2"/>
          <p:cNvSpPr>
            <a:spLocks noGrp="1"/>
          </p:cNvSpPr>
          <p:nvPr>
            <p:ph idx="1"/>
          </p:nvPr>
        </p:nvSpPr>
        <p:spPr>
          <a:xfrm>
            <a:off x="2699792" y="4077072"/>
            <a:ext cx="6264696" cy="2232248"/>
          </a:xfrm>
        </p:spPr>
        <p:txBody>
          <a:bodyPr/>
          <a:lstStyle/>
          <a:p>
            <a:pPr>
              <a:buNone/>
            </a:pPr>
            <a:r>
              <a:rPr lang="en-US" sz="2000" b="1" dirty="0" smtClean="0">
                <a:solidFill>
                  <a:schemeClr val="tx2"/>
                </a:solidFill>
              </a:rPr>
              <a:t>But the most popular was the literature club, which was opened in September 1923. </a:t>
            </a:r>
          </a:p>
          <a:p>
            <a:pPr>
              <a:buNone/>
            </a:pPr>
            <a:r>
              <a:rPr lang="en-US" sz="2000" b="1" dirty="0" smtClean="0">
                <a:solidFill>
                  <a:schemeClr val="tx2"/>
                </a:solidFill>
              </a:rPr>
              <a:t>Since then Friday had become a day of noisy gatherings, and the club's spirit was a long-term literature teacher Vladimir </a:t>
            </a:r>
            <a:r>
              <a:rPr lang="en-US" sz="2000" b="1" dirty="0" err="1" smtClean="0">
                <a:solidFill>
                  <a:schemeClr val="tx2"/>
                </a:solidFill>
              </a:rPr>
              <a:t>Sokolov</a:t>
            </a:r>
            <a:endParaRPr lang="ru-RU" sz="1800" dirty="0">
              <a:solidFill>
                <a:schemeClr val="tx2"/>
              </a:solidFill>
            </a:endParaRPr>
          </a:p>
        </p:txBody>
      </p:sp>
      <p:sp>
        <p:nvSpPr>
          <p:cNvPr id="5" name="Footer Placeholder 4"/>
          <p:cNvSpPr>
            <a:spLocks noGrp="1"/>
          </p:cNvSpPr>
          <p:nvPr>
            <p:ph type="ftr" sz="quarter" idx="11"/>
          </p:nvPr>
        </p:nvSpPr>
        <p:spPr/>
        <p:txBody>
          <a:bodyPr/>
          <a:lstStyle/>
          <a:p>
            <a:pPr>
              <a:defRPr/>
            </a:pPr>
            <a:r>
              <a:rPr lang="fr-FR" dirty="0" err="1" smtClean="0">
                <a:solidFill>
                  <a:srgbClr val="3168B2"/>
                </a:solidFill>
              </a:rPr>
              <a:t>Tallinna</a:t>
            </a:r>
            <a:r>
              <a:rPr lang="fr-FR" dirty="0" smtClean="0">
                <a:solidFill>
                  <a:srgbClr val="3168B2"/>
                </a:solidFill>
              </a:rPr>
              <a:t> </a:t>
            </a:r>
            <a:r>
              <a:rPr lang="fr-FR" dirty="0" err="1" smtClean="0">
                <a:solidFill>
                  <a:srgbClr val="3168B2"/>
                </a:solidFill>
              </a:rPr>
              <a:t>Kesklinna</a:t>
            </a:r>
            <a:r>
              <a:rPr lang="fr-FR" dirty="0" smtClean="0">
                <a:solidFill>
                  <a:srgbClr val="3168B2"/>
                </a:solidFill>
              </a:rPr>
              <a:t> </a:t>
            </a:r>
            <a:r>
              <a:rPr lang="fr-FR" dirty="0" err="1" smtClean="0">
                <a:solidFill>
                  <a:srgbClr val="3168B2"/>
                </a:solidFill>
              </a:rPr>
              <a:t>Vene</a:t>
            </a:r>
            <a:r>
              <a:rPr lang="fr-FR" dirty="0" smtClean="0">
                <a:solidFill>
                  <a:srgbClr val="3168B2"/>
                </a:solidFill>
              </a:rPr>
              <a:t> </a:t>
            </a:r>
            <a:r>
              <a:rPr lang="fr-FR" dirty="0" err="1" smtClean="0">
                <a:solidFill>
                  <a:srgbClr val="3168B2"/>
                </a:solidFill>
              </a:rPr>
              <a:t>Gümnaasium</a:t>
            </a:r>
            <a:endParaRPr lang="fr-FR" dirty="0">
              <a:solidFill>
                <a:srgbClr val="3168B2"/>
              </a:solidFill>
            </a:endParaRPr>
          </a:p>
        </p:txBody>
      </p:sp>
      <p:pic>
        <p:nvPicPr>
          <p:cNvPr id="2051" name="Picture 3" descr="C:\Dropbox\TKVG\logo\32.png"/>
          <p:cNvPicPr>
            <a:picLocks noChangeAspect="1" noChangeArrowheads="1"/>
          </p:cNvPicPr>
          <p:nvPr/>
        </p:nvPicPr>
        <p:blipFill>
          <a:blip r:embed="rId2" cstate="print"/>
          <a:srcRect/>
          <a:stretch>
            <a:fillRect/>
          </a:stretch>
        </p:blipFill>
        <p:spPr bwMode="auto">
          <a:xfrm>
            <a:off x="467544" y="188640"/>
            <a:ext cx="1249210" cy="2088232"/>
          </a:xfrm>
          <a:prstGeom prst="ellipse">
            <a:avLst/>
          </a:prstGeom>
          <a:ln>
            <a:noFill/>
          </a:ln>
          <a:effectLst>
            <a:softEdge rad="112500"/>
          </a:effectLst>
        </p:spPr>
      </p:pic>
      <p:sp>
        <p:nvSpPr>
          <p:cNvPr id="8193"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6146" name="Picture 2" descr="C:\мама\Музей гимназии\issled rabota\IMGP0099.JPG"/>
          <p:cNvPicPr>
            <a:picLocks noChangeAspect="1" noChangeArrowheads="1"/>
          </p:cNvPicPr>
          <p:nvPr/>
        </p:nvPicPr>
        <p:blipFill>
          <a:blip r:embed="rId3" cstate="print"/>
          <a:srcRect/>
          <a:stretch>
            <a:fillRect/>
          </a:stretch>
        </p:blipFill>
        <p:spPr bwMode="auto">
          <a:xfrm>
            <a:off x="5436096" y="692696"/>
            <a:ext cx="3569430" cy="2677072"/>
          </a:xfrm>
          <a:prstGeom prst="rect">
            <a:avLst/>
          </a:prstGeom>
          <a:noFill/>
        </p:spPr>
      </p:pic>
      <p:pic>
        <p:nvPicPr>
          <p:cNvPr id="6147" name="Picture 3" descr="C:\мама\Музей гимназии\Arhiv Pedagogiki\IMGP0024.JPG"/>
          <p:cNvPicPr>
            <a:picLocks noChangeAspect="1" noChangeArrowheads="1"/>
          </p:cNvPicPr>
          <p:nvPr/>
        </p:nvPicPr>
        <p:blipFill>
          <a:blip r:embed="rId4" cstate="print"/>
          <a:srcRect/>
          <a:stretch>
            <a:fillRect/>
          </a:stretch>
        </p:blipFill>
        <p:spPr bwMode="auto">
          <a:xfrm>
            <a:off x="179512" y="3501008"/>
            <a:ext cx="2376264" cy="3168352"/>
          </a:xfrm>
          <a:prstGeom prst="rect">
            <a:avLst/>
          </a:prstGeom>
          <a:noFill/>
        </p:spPr>
      </p:pic>
      <p:pic>
        <p:nvPicPr>
          <p:cNvPr id="12290" name="Picture 2" descr="C:\Users\User\Desktop\IMGP0113.JPG"/>
          <p:cNvPicPr>
            <a:picLocks noChangeAspect="1" noChangeArrowheads="1"/>
          </p:cNvPicPr>
          <p:nvPr/>
        </p:nvPicPr>
        <p:blipFill>
          <a:blip r:embed="rId5" cstate="print"/>
          <a:srcRect/>
          <a:stretch>
            <a:fillRect/>
          </a:stretch>
        </p:blipFill>
        <p:spPr bwMode="auto">
          <a:xfrm>
            <a:off x="1763688" y="692696"/>
            <a:ext cx="3600400" cy="27003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116632"/>
            <a:ext cx="6419056" cy="648072"/>
          </a:xfrm>
        </p:spPr>
        <p:txBody>
          <a:bodyPr/>
          <a:lstStyle/>
          <a:p>
            <a:r>
              <a:rPr lang="en-US" sz="2400" b="1" dirty="0" smtClean="0"/>
              <a:t>From TKVG's Council of Teachers’ protocols. </a:t>
            </a:r>
            <a:endParaRPr lang="ru-RU" sz="2400" dirty="0"/>
          </a:p>
        </p:txBody>
      </p:sp>
      <p:sp>
        <p:nvSpPr>
          <p:cNvPr id="3" name="Content Placeholder 2"/>
          <p:cNvSpPr>
            <a:spLocks noGrp="1"/>
          </p:cNvSpPr>
          <p:nvPr>
            <p:ph idx="1"/>
          </p:nvPr>
        </p:nvSpPr>
        <p:spPr>
          <a:xfrm>
            <a:off x="2051720" y="3645024"/>
            <a:ext cx="2736304" cy="2808312"/>
          </a:xfrm>
        </p:spPr>
        <p:txBody>
          <a:bodyPr/>
          <a:lstStyle/>
          <a:p>
            <a:pPr>
              <a:buNone/>
            </a:pPr>
            <a:r>
              <a:rPr lang="en-US" sz="2000" b="1" dirty="0" smtClean="0">
                <a:solidFill>
                  <a:schemeClr val="tx2"/>
                </a:solidFill>
              </a:rPr>
              <a:t>In summer months club members along with teachers </a:t>
            </a:r>
            <a:r>
              <a:rPr lang="en-US" sz="2000" b="1" dirty="0" err="1" smtClean="0">
                <a:solidFill>
                  <a:schemeClr val="tx2"/>
                </a:solidFill>
              </a:rPr>
              <a:t>journed</a:t>
            </a:r>
            <a:r>
              <a:rPr lang="en-US" sz="2000" b="1" dirty="0" smtClean="0">
                <a:solidFill>
                  <a:schemeClr val="tx2"/>
                </a:solidFill>
              </a:rPr>
              <a:t> on excursions in Estonia, Latvia, Finland, </a:t>
            </a:r>
            <a:r>
              <a:rPr lang="en-US" sz="2000" b="1" dirty="0" err="1" smtClean="0">
                <a:solidFill>
                  <a:schemeClr val="tx2"/>
                </a:solidFill>
              </a:rPr>
              <a:t>Chekhoslovakia</a:t>
            </a:r>
            <a:r>
              <a:rPr lang="en-US" sz="2000" b="1" dirty="0" smtClean="0">
                <a:solidFill>
                  <a:schemeClr val="tx2"/>
                </a:solidFill>
              </a:rPr>
              <a:t>, Austria.</a:t>
            </a:r>
            <a:endParaRPr lang="ru-RU" sz="2000" dirty="0">
              <a:solidFill>
                <a:schemeClr val="tx2"/>
              </a:solidFill>
            </a:endParaRPr>
          </a:p>
        </p:txBody>
      </p:sp>
      <p:sp>
        <p:nvSpPr>
          <p:cNvPr id="5" name="Footer Placeholder 4"/>
          <p:cNvSpPr>
            <a:spLocks noGrp="1"/>
          </p:cNvSpPr>
          <p:nvPr>
            <p:ph type="ftr" sz="quarter" idx="11"/>
          </p:nvPr>
        </p:nvSpPr>
        <p:spPr/>
        <p:txBody>
          <a:bodyPr/>
          <a:lstStyle/>
          <a:p>
            <a:pPr>
              <a:defRPr/>
            </a:pPr>
            <a:r>
              <a:rPr lang="fr-FR" dirty="0" err="1" smtClean="0">
                <a:solidFill>
                  <a:srgbClr val="3168B2"/>
                </a:solidFill>
              </a:rPr>
              <a:t>Tallinna</a:t>
            </a:r>
            <a:r>
              <a:rPr lang="fr-FR" dirty="0" smtClean="0">
                <a:solidFill>
                  <a:srgbClr val="3168B2"/>
                </a:solidFill>
              </a:rPr>
              <a:t> </a:t>
            </a:r>
            <a:r>
              <a:rPr lang="fr-FR" dirty="0" err="1" smtClean="0">
                <a:solidFill>
                  <a:srgbClr val="3168B2"/>
                </a:solidFill>
              </a:rPr>
              <a:t>Kesklinna</a:t>
            </a:r>
            <a:r>
              <a:rPr lang="fr-FR" dirty="0" smtClean="0">
                <a:solidFill>
                  <a:srgbClr val="3168B2"/>
                </a:solidFill>
              </a:rPr>
              <a:t> </a:t>
            </a:r>
            <a:r>
              <a:rPr lang="fr-FR" dirty="0" err="1" smtClean="0">
                <a:solidFill>
                  <a:srgbClr val="3168B2"/>
                </a:solidFill>
              </a:rPr>
              <a:t>Vene</a:t>
            </a:r>
            <a:r>
              <a:rPr lang="fr-FR" dirty="0" smtClean="0">
                <a:solidFill>
                  <a:srgbClr val="3168B2"/>
                </a:solidFill>
              </a:rPr>
              <a:t> </a:t>
            </a:r>
            <a:r>
              <a:rPr lang="fr-FR" dirty="0" err="1" smtClean="0">
                <a:solidFill>
                  <a:srgbClr val="3168B2"/>
                </a:solidFill>
              </a:rPr>
              <a:t>Gümnaasium</a:t>
            </a:r>
            <a:endParaRPr lang="fr-FR" dirty="0">
              <a:solidFill>
                <a:srgbClr val="3168B2"/>
              </a:solidFill>
            </a:endParaRPr>
          </a:p>
        </p:txBody>
      </p:sp>
      <p:pic>
        <p:nvPicPr>
          <p:cNvPr id="2051" name="Picture 3" descr="C:\Dropbox\TKVG\logo\32.png"/>
          <p:cNvPicPr>
            <a:picLocks noChangeAspect="1" noChangeArrowheads="1"/>
          </p:cNvPicPr>
          <p:nvPr/>
        </p:nvPicPr>
        <p:blipFill>
          <a:blip r:embed="rId3" cstate="print"/>
          <a:srcRect/>
          <a:stretch>
            <a:fillRect/>
          </a:stretch>
        </p:blipFill>
        <p:spPr bwMode="auto">
          <a:xfrm>
            <a:off x="467544" y="188640"/>
            <a:ext cx="1249210" cy="2088232"/>
          </a:xfrm>
          <a:prstGeom prst="ellipse">
            <a:avLst/>
          </a:prstGeom>
          <a:ln>
            <a:noFill/>
          </a:ln>
          <a:effectLst>
            <a:softEdge rad="112500"/>
          </a:effectLst>
        </p:spPr>
      </p:pic>
      <p:sp>
        <p:nvSpPr>
          <p:cNvPr id="8193"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7170" name="Picture 2" descr="C:\мама\Музей гимназии\pilt4.jpg"/>
          <p:cNvPicPr>
            <a:picLocks noChangeAspect="1" noChangeArrowheads="1"/>
          </p:cNvPicPr>
          <p:nvPr/>
        </p:nvPicPr>
        <p:blipFill>
          <a:blip r:embed="rId4" cstate="print"/>
          <a:srcRect/>
          <a:stretch>
            <a:fillRect/>
          </a:stretch>
        </p:blipFill>
        <p:spPr bwMode="auto">
          <a:xfrm>
            <a:off x="2267744" y="836712"/>
            <a:ext cx="4214036" cy="2664296"/>
          </a:xfrm>
          <a:prstGeom prst="rect">
            <a:avLst/>
          </a:prstGeom>
          <a:noFill/>
        </p:spPr>
      </p:pic>
      <p:pic>
        <p:nvPicPr>
          <p:cNvPr id="7171" name="Picture 3" descr="C:\мама\Музей гимназии\pilt12110.jpg"/>
          <p:cNvPicPr>
            <a:picLocks noChangeAspect="1" noChangeArrowheads="1"/>
          </p:cNvPicPr>
          <p:nvPr/>
        </p:nvPicPr>
        <p:blipFill>
          <a:blip r:embed="rId5" cstate="print"/>
          <a:srcRect/>
          <a:stretch>
            <a:fillRect/>
          </a:stretch>
        </p:blipFill>
        <p:spPr bwMode="auto">
          <a:xfrm>
            <a:off x="4825211" y="3717032"/>
            <a:ext cx="4191337" cy="2651745"/>
          </a:xfrm>
          <a:prstGeom prst="rect">
            <a:avLst/>
          </a:prstGeom>
          <a:noFill/>
        </p:spPr>
      </p:pic>
      <p:pic>
        <p:nvPicPr>
          <p:cNvPr id="13314" name="Picture 2" descr="C:\мама\Музей гимназии\esileht094.jpg"/>
          <p:cNvPicPr>
            <a:picLocks noChangeAspect="1" noChangeArrowheads="1"/>
          </p:cNvPicPr>
          <p:nvPr/>
        </p:nvPicPr>
        <p:blipFill>
          <a:blip r:embed="rId6" cstate="print"/>
          <a:srcRect/>
          <a:stretch>
            <a:fillRect/>
          </a:stretch>
        </p:blipFill>
        <p:spPr bwMode="auto">
          <a:xfrm>
            <a:off x="6804248" y="836713"/>
            <a:ext cx="2022055" cy="267198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116632"/>
            <a:ext cx="6491064" cy="648072"/>
          </a:xfrm>
        </p:spPr>
        <p:txBody>
          <a:bodyPr/>
          <a:lstStyle/>
          <a:p>
            <a:r>
              <a:rPr lang="en-US" sz="2400" b="1" dirty="0" smtClean="0"/>
              <a:t>From TKVG's Council of Teachers’ protocols. </a:t>
            </a:r>
            <a:endParaRPr lang="ru-RU" sz="2400" dirty="0"/>
          </a:p>
        </p:txBody>
      </p:sp>
      <p:sp>
        <p:nvSpPr>
          <p:cNvPr id="3" name="Content Placeholder 2"/>
          <p:cNvSpPr>
            <a:spLocks noGrp="1"/>
          </p:cNvSpPr>
          <p:nvPr>
            <p:ph idx="1"/>
          </p:nvPr>
        </p:nvSpPr>
        <p:spPr>
          <a:xfrm>
            <a:off x="2087216" y="4437112"/>
            <a:ext cx="6877272" cy="1944216"/>
          </a:xfrm>
        </p:spPr>
        <p:txBody>
          <a:bodyPr/>
          <a:lstStyle/>
          <a:p>
            <a:pPr>
              <a:buNone/>
            </a:pPr>
            <a:r>
              <a:rPr lang="en-US" sz="2000" b="1" dirty="0" smtClean="0">
                <a:solidFill>
                  <a:schemeClr val="tx2"/>
                </a:solidFill>
              </a:rPr>
              <a:t>There were also a variety of musical clubs: </a:t>
            </a:r>
            <a:r>
              <a:rPr lang="en-US" sz="2000" b="1" dirty="0" err="1" smtClean="0">
                <a:solidFill>
                  <a:schemeClr val="tx2"/>
                </a:solidFill>
              </a:rPr>
              <a:t>balalayka</a:t>
            </a:r>
            <a:r>
              <a:rPr lang="en-US" sz="2000" b="1" dirty="0" smtClean="0">
                <a:solidFill>
                  <a:schemeClr val="tx2"/>
                </a:solidFill>
              </a:rPr>
              <a:t> players club, brass band club, gymnasium choir under </a:t>
            </a:r>
            <a:r>
              <a:rPr lang="en-US" sz="2000" b="1" dirty="0" err="1" smtClean="0">
                <a:solidFill>
                  <a:schemeClr val="tx2"/>
                </a:solidFill>
              </a:rPr>
              <a:t>Stepanov's</a:t>
            </a:r>
            <a:r>
              <a:rPr lang="en-US" sz="2000" b="1" dirty="0" smtClean="0">
                <a:solidFill>
                  <a:schemeClr val="tx2"/>
                </a:solidFill>
              </a:rPr>
              <a:t> supervision.</a:t>
            </a:r>
          </a:p>
          <a:p>
            <a:pPr>
              <a:buNone/>
            </a:pPr>
            <a:r>
              <a:rPr lang="en-US" sz="2000" b="1" dirty="0" smtClean="0">
                <a:solidFill>
                  <a:schemeClr val="tx2"/>
                </a:solidFill>
              </a:rPr>
              <a:t>The choir had contested on Russian holidays, School singing holidays, </a:t>
            </a:r>
            <a:r>
              <a:rPr lang="en-US" sz="2000" b="1" dirty="0" err="1" smtClean="0">
                <a:solidFill>
                  <a:schemeClr val="tx2"/>
                </a:solidFill>
              </a:rPr>
              <a:t>gymnasistic</a:t>
            </a:r>
            <a:r>
              <a:rPr lang="en-US" sz="2000" b="1" dirty="0" smtClean="0">
                <a:solidFill>
                  <a:schemeClr val="tx2"/>
                </a:solidFill>
              </a:rPr>
              <a:t> evenings and spectacles every year. </a:t>
            </a:r>
            <a:endParaRPr lang="ru-RU" sz="1800" dirty="0">
              <a:solidFill>
                <a:schemeClr val="tx2"/>
              </a:solidFill>
            </a:endParaRPr>
          </a:p>
        </p:txBody>
      </p:sp>
      <p:sp>
        <p:nvSpPr>
          <p:cNvPr id="5" name="Footer Placeholder 4"/>
          <p:cNvSpPr>
            <a:spLocks noGrp="1"/>
          </p:cNvSpPr>
          <p:nvPr>
            <p:ph type="ftr" sz="quarter" idx="11"/>
          </p:nvPr>
        </p:nvSpPr>
        <p:spPr/>
        <p:txBody>
          <a:bodyPr/>
          <a:lstStyle/>
          <a:p>
            <a:pPr>
              <a:defRPr/>
            </a:pPr>
            <a:r>
              <a:rPr lang="fr-FR" dirty="0" err="1" smtClean="0">
                <a:solidFill>
                  <a:srgbClr val="3168B2"/>
                </a:solidFill>
              </a:rPr>
              <a:t>Tallinna</a:t>
            </a:r>
            <a:r>
              <a:rPr lang="fr-FR" dirty="0" smtClean="0">
                <a:solidFill>
                  <a:srgbClr val="3168B2"/>
                </a:solidFill>
              </a:rPr>
              <a:t> </a:t>
            </a:r>
            <a:r>
              <a:rPr lang="fr-FR" dirty="0" err="1" smtClean="0">
                <a:solidFill>
                  <a:srgbClr val="3168B2"/>
                </a:solidFill>
              </a:rPr>
              <a:t>Kesklinna</a:t>
            </a:r>
            <a:r>
              <a:rPr lang="fr-FR" dirty="0" smtClean="0">
                <a:solidFill>
                  <a:srgbClr val="3168B2"/>
                </a:solidFill>
              </a:rPr>
              <a:t> </a:t>
            </a:r>
            <a:r>
              <a:rPr lang="fr-FR" dirty="0" err="1" smtClean="0">
                <a:solidFill>
                  <a:srgbClr val="3168B2"/>
                </a:solidFill>
              </a:rPr>
              <a:t>Vene</a:t>
            </a:r>
            <a:r>
              <a:rPr lang="fr-FR" dirty="0" smtClean="0">
                <a:solidFill>
                  <a:srgbClr val="3168B2"/>
                </a:solidFill>
              </a:rPr>
              <a:t> </a:t>
            </a:r>
            <a:r>
              <a:rPr lang="fr-FR" dirty="0" err="1" smtClean="0">
                <a:solidFill>
                  <a:srgbClr val="3168B2"/>
                </a:solidFill>
              </a:rPr>
              <a:t>Gümnaasium</a:t>
            </a:r>
            <a:endParaRPr lang="fr-FR" dirty="0">
              <a:solidFill>
                <a:srgbClr val="3168B2"/>
              </a:solidFill>
            </a:endParaRPr>
          </a:p>
        </p:txBody>
      </p:sp>
      <p:pic>
        <p:nvPicPr>
          <p:cNvPr id="2051" name="Picture 3" descr="C:\Dropbox\TKVG\logo\32.png"/>
          <p:cNvPicPr>
            <a:picLocks noChangeAspect="1" noChangeArrowheads="1"/>
          </p:cNvPicPr>
          <p:nvPr/>
        </p:nvPicPr>
        <p:blipFill>
          <a:blip r:embed="rId2" cstate="print"/>
          <a:srcRect/>
          <a:stretch>
            <a:fillRect/>
          </a:stretch>
        </p:blipFill>
        <p:spPr bwMode="auto">
          <a:xfrm>
            <a:off x="467544" y="188640"/>
            <a:ext cx="1249210" cy="2088232"/>
          </a:xfrm>
          <a:prstGeom prst="ellipse">
            <a:avLst/>
          </a:prstGeom>
          <a:ln>
            <a:noFill/>
          </a:ln>
          <a:effectLst>
            <a:softEdge rad="112500"/>
          </a:effectLst>
        </p:spPr>
      </p:pic>
      <p:sp>
        <p:nvSpPr>
          <p:cNvPr id="8193"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4" name="Picture 2" descr="C:\мама\Музей гимназии\Skoljni hor.JPG"/>
          <p:cNvPicPr>
            <a:picLocks noChangeAspect="1" noChangeArrowheads="1"/>
          </p:cNvPicPr>
          <p:nvPr/>
        </p:nvPicPr>
        <p:blipFill>
          <a:blip r:embed="rId3" cstate="print"/>
          <a:srcRect/>
          <a:stretch>
            <a:fillRect/>
          </a:stretch>
        </p:blipFill>
        <p:spPr bwMode="auto">
          <a:xfrm>
            <a:off x="2771800" y="836712"/>
            <a:ext cx="5200054" cy="356537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188640"/>
            <a:ext cx="6347048" cy="504056"/>
          </a:xfrm>
        </p:spPr>
        <p:txBody>
          <a:bodyPr/>
          <a:lstStyle/>
          <a:p>
            <a:r>
              <a:rPr lang="en-US" sz="2400" b="1" dirty="0" smtClean="0"/>
              <a:t>From TKVG's Council of Teachers’ protocols. </a:t>
            </a:r>
            <a:endParaRPr lang="ru-RU" sz="2400" dirty="0"/>
          </a:p>
        </p:txBody>
      </p:sp>
      <p:sp>
        <p:nvSpPr>
          <p:cNvPr id="3" name="Content Placeholder 2"/>
          <p:cNvSpPr>
            <a:spLocks noGrp="1"/>
          </p:cNvSpPr>
          <p:nvPr>
            <p:ph idx="1"/>
          </p:nvPr>
        </p:nvSpPr>
        <p:spPr>
          <a:xfrm>
            <a:off x="2051720" y="3861048"/>
            <a:ext cx="7092280" cy="2592288"/>
          </a:xfrm>
        </p:spPr>
        <p:txBody>
          <a:bodyPr/>
          <a:lstStyle/>
          <a:p>
            <a:pPr algn="ctr">
              <a:buNone/>
            </a:pPr>
            <a:r>
              <a:rPr lang="en-US" sz="2000" b="1" dirty="0" smtClean="0">
                <a:solidFill>
                  <a:schemeClr val="tx2"/>
                </a:solidFill>
              </a:rPr>
              <a:t>The school had its own theater. Performances were played with the help of Russian Theater's best artist and director </a:t>
            </a:r>
            <a:r>
              <a:rPr lang="en-US" sz="2000" b="1" dirty="0" err="1" smtClean="0">
                <a:solidFill>
                  <a:schemeClr val="tx2"/>
                </a:solidFill>
              </a:rPr>
              <a:t>Lyev</a:t>
            </a:r>
            <a:r>
              <a:rPr lang="en-US" sz="2000" b="1" dirty="0" smtClean="0">
                <a:solidFill>
                  <a:schemeClr val="tx2"/>
                </a:solidFill>
              </a:rPr>
              <a:t> </a:t>
            </a:r>
            <a:r>
              <a:rPr lang="en-US" sz="2000" b="1" dirty="0" err="1" smtClean="0">
                <a:solidFill>
                  <a:schemeClr val="tx2"/>
                </a:solidFill>
              </a:rPr>
              <a:t>Eberg</a:t>
            </a:r>
            <a:r>
              <a:rPr lang="en-US" sz="2000" b="1" dirty="0" smtClean="0">
                <a:solidFill>
                  <a:schemeClr val="tx2"/>
                </a:solidFill>
              </a:rPr>
              <a:t>. In addition to this, the performances which were played were very complex. </a:t>
            </a:r>
          </a:p>
          <a:p>
            <a:pPr algn="ctr">
              <a:buNone/>
            </a:pPr>
            <a:r>
              <a:rPr lang="en-US" sz="2000" b="1" dirty="0" smtClean="0">
                <a:solidFill>
                  <a:schemeClr val="tx2"/>
                </a:solidFill>
              </a:rPr>
              <a:t>1924 - A. Block - "Rose and Cross"</a:t>
            </a:r>
          </a:p>
          <a:p>
            <a:pPr algn="ctr">
              <a:buNone/>
            </a:pPr>
            <a:r>
              <a:rPr lang="en-US" sz="2000" b="1" dirty="0" smtClean="0">
                <a:solidFill>
                  <a:schemeClr val="tx2"/>
                </a:solidFill>
              </a:rPr>
              <a:t>1925 - R. </a:t>
            </a:r>
            <a:r>
              <a:rPr lang="en-US" sz="2000" b="1" dirty="0" err="1" smtClean="0">
                <a:solidFill>
                  <a:schemeClr val="tx2"/>
                </a:solidFill>
              </a:rPr>
              <a:t>Tagor</a:t>
            </a:r>
            <a:r>
              <a:rPr lang="en-US" sz="2000" b="1" dirty="0" smtClean="0">
                <a:solidFill>
                  <a:schemeClr val="tx2"/>
                </a:solidFill>
              </a:rPr>
              <a:t> - "Postal"</a:t>
            </a:r>
          </a:p>
          <a:p>
            <a:pPr algn="ctr">
              <a:buNone/>
            </a:pPr>
            <a:r>
              <a:rPr lang="en-US" sz="2000" b="1" dirty="0" smtClean="0">
                <a:solidFill>
                  <a:schemeClr val="tx2"/>
                </a:solidFill>
              </a:rPr>
              <a:t>1926 - A. </a:t>
            </a:r>
            <a:r>
              <a:rPr lang="en-US" sz="2000" b="1" dirty="0" err="1" smtClean="0">
                <a:solidFill>
                  <a:schemeClr val="tx2"/>
                </a:solidFill>
              </a:rPr>
              <a:t>Maykov</a:t>
            </a:r>
            <a:r>
              <a:rPr lang="en-US" sz="2000" b="1" dirty="0" smtClean="0">
                <a:solidFill>
                  <a:schemeClr val="tx2"/>
                </a:solidFill>
              </a:rPr>
              <a:t> - "Two </a:t>
            </a:r>
            <a:r>
              <a:rPr lang="en-US" sz="2000" b="1" dirty="0" err="1" smtClean="0">
                <a:solidFill>
                  <a:schemeClr val="tx2"/>
                </a:solidFill>
              </a:rPr>
              <a:t>lifes</a:t>
            </a:r>
            <a:r>
              <a:rPr lang="en-US" sz="2000" b="1" dirty="0" smtClean="0">
                <a:solidFill>
                  <a:schemeClr val="tx2"/>
                </a:solidFill>
              </a:rPr>
              <a:t>"</a:t>
            </a:r>
          </a:p>
          <a:p>
            <a:pPr algn="ctr">
              <a:buNone/>
            </a:pPr>
            <a:r>
              <a:rPr lang="en-US" sz="2000" b="1" dirty="0" smtClean="0">
                <a:solidFill>
                  <a:schemeClr val="tx2"/>
                </a:solidFill>
              </a:rPr>
              <a:t>1929 - E. </a:t>
            </a:r>
            <a:r>
              <a:rPr lang="en-US" sz="2000" b="1" dirty="0" err="1" smtClean="0">
                <a:solidFill>
                  <a:schemeClr val="tx2"/>
                </a:solidFill>
              </a:rPr>
              <a:t>Rostan</a:t>
            </a:r>
            <a:r>
              <a:rPr lang="en-US" sz="2000" b="1" dirty="0" smtClean="0">
                <a:solidFill>
                  <a:schemeClr val="tx2"/>
                </a:solidFill>
              </a:rPr>
              <a:t> - "Princess </a:t>
            </a:r>
            <a:r>
              <a:rPr lang="en-US" sz="2000" b="1" dirty="0" err="1" smtClean="0">
                <a:solidFill>
                  <a:schemeClr val="tx2"/>
                </a:solidFill>
              </a:rPr>
              <a:t>Grez</a:t>
            </a:r>
            <a:r>
              <a:rPr lang="en-US" sz="2000" b="1" dirty="0" smtClean="0">
                <a:solidFill>
                  <a:schemeClr val="tx2"/>
                </a:solidFill>
              </a:rPr>
              <a:t>"</a:t>
            </a:r>
            <a:endParaRPr lang="ru-RU" sz="1800" dirty="0">
              <a:solidFill>
                <a:schemeClr val="tx2"/>
              </a:solidFill>
            </a:endParaRPr>
          </a:p>
        </p:txBody>
      </p:sp>
      <p:sp>
        <p:nvSpPr>
          <p:cNvPr id="5" name="Footer Placeholder 4"/>
          <p:cNvSpPr>
            <a:spLocks noGrp="1"/>
          </p:cNvSpPr>
          <p:nvPr>
            <p:ph type="ftr" sz="quarter" idx="11"/>
          </p:nvPr>
        </p:nvSpPr>
        <p:spPr>
          <a:xfrm>
            <a:off x="3124200" y="6492875"/>
            <a:ext cx="2895600" cy="365125"/>
          </a:xfrm>
        </p:spPr>
        <p:txBody>
          <a:bodyPr/>
          <a:lstStyle/>
          <a:p>
            <a:pPr>
              <a:defRPr/>
            </a:pPr>
            <a:r>
              <a:rPr lang="fr-FR" dirty="0" err="1" smtClean="0">
                <a:solidFill>
                  <a:srgbClr val="3168B2"/>
                </a:solidFill>
              </a:rPr>
              <a:t>Tallinna</a:t>
            </a:r>
            <a:r>
              <a:rPr lang="fr-FR" dirty="0" smtClean="0">
                <a:solidFill>
                  <a:srgbClr val="3168B2"/>
                </a:solidFill>
              </a:rPr>
              <a:t> </a:t>
            </a:r>
            <a:r>
              <a:rPr lang="fr-FR" dirty="0" err="1" smtClean="0">
                <a:solidFill>
                  <a:srgbClr val="3168B2"/>
                </a:solidFill>
              </a:rPr>
              <a:t>Kesklinna</a:t>
            </a:r>
            <a:r>
              <a:rPr lang="fr-FR" dirty="0" smtClean="0">
                <a:solidFill>
                  <a:srgbClr val="3168B2"/>
                </a:solidFill>
              </a:rPr>
              <a:t> </a:t>
            </a:r>
            <a:r>
              <a:rPr lang="fr-FR" dirty="0" err="1" smtClean="0">
                <a:solidFill>
                  <a:srgbClr val="3168B2"/>
                </a:solidFill>
              </a:rPr>
              <a:t>Vene</a:t>
            </a:r>
            <a:r>
              <a:rPr lang="fr-FR" dirty="0" smtClean="0">
                <a:solidFill>
                  <a:srgbClr val="3168B2"/>
                </a:solidFill>
              </a:rPr>
              <a:t> </a:t>
            </a:r>
            <a:r>
              <a:rPr lang="fr-FR" dirty="0" err="1" smtClean="0">
                <a:solidFill>
                  <a:srgbClr val="3168B2"/>
                </a:solidFill>
              </a:rPr>
              <a:t>Gümnaasium</a:t>
            </a:r>
            <a:endParaRPr lang="fr-FR" dirty="0">
              <a:solidFill>
                <a:srgbClr val="3168B2"/>
              </a:solidFill>
            </a:endParaRPr>
          </a:p>
        </p:txBody>
      </p:sp>
      <p:pic>
        <p:nvPicPr>
          <p:cNvPr id="2051" name="Picture 3" descr="C:\Dropbox\TKVG\logo\32.png"/>
          <p:cNvPicPr>
            <a:picLocks noChangeAspect="1" noChangeArrowheads="1"/>
          </p:cNvPicPr>
          <p:nvPr/>
        </p:nvPicPr>
        <p:blipFill>
          <a:blip r:embed="rId2" cstate="print"/>
          <a:srcRect/>
          <a:stretch>
            <a:fillRect/>
          </a:stretch>
        </p:blipFill>
        <p:spPr bwMode="auto">
          <a:xfrm>
            <a:off x="467544" y="188640"/>
            <a:ext cx="1249210" cy="2088232"/>
          </a:xfrm>
          <a:prstGeom prst="ellipse">
            <a:avLst/>
          </a:prstGeom>
          <a:ln>
            <a:noFill/>
          </a:ln>
          <a:effectLst>
            <a:softEdge rad="112500"/>
          </a:effectLst>
        </p:spPr>
      </p:pic>
      <p:sp>
        <p:nvSpPr>
          <p:cNvPr id="8193"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9218" name="Picture 2" descr="C:\мама\Музей гимназии\pilt103.jpg"/>
          <p:cNvPicPr>
            <a:picLocks noChangeAspect="1" noChangeArrowheads="1"/>
          </p:cNvPicPr>
          <p:nvPr/>
        </p:nvPicPr>
        <p:blipFill>
          <a:blip r:embed="rId3" cstate="print"/>
          <a:srcRect/>
          <a:stretch>
            <a:fillRect/>
          </a:stretch>
        </p:blipFill>
        <p:spPr bwMode="auto">
          <a:xfrm>
            <a:off x="2915816" y="764704"/>
            <a:ext cx="4883150" cy="3100387"/>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116632"/>
            <a:ext cx="6419056" cy="648072"/>
          </a:xfrm>
        </p:spPr>
        <p:txBody>
          <a:bodyPr/>
          <a:lstStyle/>
          <a:p>
            <a:r>
              <a:rPr lang="en-US" sz="2400" b="1" dirty="0" smtClean="0"/>
              <a:t>From TKVG's Council of Teachers’ protocols. </a:t>
            </a:r>
            <a:endParaRPr lang="ru-RU" sz="2400" dirty="0"/>
          </a:p>
        </p:txBody>
      </p:sp>
      <p:sp>
        <p:nvSpPr>
          <p:cNvPr id="3" name="Content Placeholder 2"/>
          <p:cNvSpPr>
            <a:spLocks noGrp="1"/>
          </p:cNvSpPr>
          <p:nvPr>
            <p:ph idx="1"/>
          </p:nvPr>
        </p:nvSpPr>
        <p:spPr>
          <a:xfrm>
            <a:off x="2051720" y="3933056"/>
            <a:ext cx="7056784" cy="2376264"/>
          </a:xfrm>
        </p:spPr>
        <p:txBody>
          <a:bodyPr/>
          <a:lstStyle/>
          <a:p>
            <a:pPr>
              <a:buNone/>
            </a:pPr>
            <a:r>
              <a:rPr lang="en-US" sz="2000" b="1" dirty="0" smtClean="0">
                <a:solidFill>
                  <a:schemeClr val="tx2"/>
                </a:solidFill>
              </a:rPr>
              <a:t>But school was especially proud of it's sportsmanship. </a:t>
            </a:r>
          </a:p>
          <a:p>
            <a:pPr>
              <a:buNone/>
            </a:pPr>
            <a:r>
              <a:rPr lang="en-US" sz="2000" b="1" dirty="0" smtClean="0">
                <a:solidFill>
                  <a:schemeClr val="tx2"/>
                </a:solidFill>
              </a:rPr>
              <a:t>1930 - The basketball team became the Champions of </a:t>
            </a:r>
            <a:r>
              <a:rPr lang="en-US" sz="2000" b="1" dirty="0" err="1" smtClean="0">
                <a:solidFill>
                  <a:schemeClr val="tx2"/>
                </a:solidFill>
              </a:rPr>
              <a:t>Baltics</a:t>
            </a:r>
            <a:endParaRPr lang="en-US" sz="2000" b="1" dirty="0" smtClean="0">
              <a:solidFill>
                <a:schemeClr val="tx2"/>
              </a:solidFill>
            </a:endParaRPr>
          </a:p>
          <a:p>
            <a:pPr>
              <a:buNone/>
            </a:pPr>
            <a:r>
              <a:rPr lang="en-US" sz="2000" b="1" dirty="0" smtClean="0">
                <a:solidFill>
                  <a:schemeClr val="tx2"/>
                </a:solidFill>
              </a:rPr>
              <a:t>1930-32 - There was no match in Estonia for TKVGs Lightweight athletics team</a:t>
            </a:r>
          </a:p>
          <a:p>
            <a:pPr>
              <a:buNone/>
            </a:pPr>
            <a:r>
              <a:rPr lang="en-US" sz="2000" b="1" dirty="0" smtClean="0">
                <a:solidFill>
                  <a:schemeClr val="tx2"/>
                </a:solidFill>
              </a:rPr>
              <a:t> Guys participated in France, Switzerland, </a:t>
            </a:r>
            <a:r>
              <a:rPr lang="en-US" sz="2000" b="1" dirty="0" err="1" smtClean="0">
                <a:solidFill>
                  <a:schemeClr val="tx2"/>
                </a:solidFill>
              </a:rPr>
              <a:t>Chekhoslovakia</a:t>
            </a:r>
            <a:r>
              <a:rPr lang="en-US" sz="2000" b="1" dirty="0" smtClean="0">
                <a:solidFill>
                  <a:schemeClr val="tx2"/>
                </a:solidFill>
              </a:rPr>
              <a:t>, Poland and Latvia</a:t>
            </a:r>
            <a:endParaRPr lang="ru-RU" sz="1800" dirty="0">
              <a:solidFill>
                <a:schemeClr val="tx2"/>
              </a:solidFill>
            </a:endParaRPr>
          </a:p>
        </p:txBody>
      </p:sp>
      <p:sp>
        <p:nvSpPr>
          <p:cNvPr id="5" name="Footer Placeholder 4"/>
          <p:cNvSpPr>
            <a:spLocks noGrp="1"/>
          </p:cNvSpPr>
          <p:nvPr>
            <p:ph type="ftr" sz="quarter" idx="11"/>
          </p:nvPr>
        </p:nvSpPr>
        <p:spPr/>
        <p:txBody>
          <a:bodyPr/>
          <a:lstStyle/>
          <a:p>
            <a:pPr>
              <a:defRPr/>
            </a:pPr>
            <a:r>
              <a:rPr lang="fr-FR" dirty="0" err="1" smtClean="0">
                <a:solidFill>
                  <a:srgbClr val="3168B2"/>
                </a:solidFill>
              </a:rPr>
              <a:t>Tallinna</a:t>
            </a:r>
            <a:r>
              <a:rPr lang="fr-FR" dirty="0" smtClean="0">
                <a:solidFill>
                  <a:srgbClr val="3168B2"/>
                </a:solidFill>
              </a:rPr>
              <a:t> </a:t>
            </a:r>
            <a:r>
              <a:rPr lang="fr-FR" dirty="0" err="1" smtClean="0">
                <a:solidFill>
                  <a:srgbClr val="3168B2"/>
                </a:solidFill>
              </a:rPr>
              <a:t>Kesklinna</a:t>
            </a:r>
            <a:r>
              <a:rPr lang="fr-FR" dirty="0" smtClean="0">
                <a:solidFill>
                  <a:srgbClr val="3168B2"/>
                </a:solidFill>
              </a:rPr>
              <a:t> </a:t>
            </a:r>
            <a:r>
              <a:rPr lang="fr-FR" dirty="0" err="1" smtClean="0">
                <a:solidFill>
                  <a:srgbClr val="3168B2"/>
                </a:solidFill>
              </a:rPr>
              <a:t>Vene</a:t>
            </a:r>
            <a:r>
              <a:rPr lang="fr-FR" dirty="0" smtClean="0">
                <a:solidFill>
                  <a:srgbClr val="3168B2"/>
                </a:solidFill>
              </a:rPr>
              <a:t> </a:t>
            </a:r>
            <a:r>
              <a:rPr lang="fr-FR" dirty="0" err="1" smtClean="0">
                <a:solidFill>
                  <a:srgbClr val="3168B2"/>
                </a:solidFill>
              </a:rPr>
              <a:t>Gümnaasium</a:t>
            </a:r>
            <a:endParaRPr lang="fr-FR" dirty="0">
              <a:solidFill>
                <a:srgbClr val="3168B2"/>
              </a:solidFill>
            </a:endParaRPr>
          </a:p>
        </p:txBody>
      </p:sp>
      <p:pic>
        <p:nvPicPr>
          <p:cNvPr id="2051" name="Picture 3" descr="C:\Dropbox\TKVG\logo\32.png"/>
          <p:cNvPicPr>
            <a:picLocks noChangeAspect="1" noChangeArrowheads="1"/>
          </p:cNvPicPr>
          <p:nvPr/>
        </p:nvPicPr>
        <p:blipFill>
          <a:blip r:embed="rId3" cstate="print"/>
          <a:srcRect/>
          <a:stretch>
            <a:fillRect/>
          </a:stretch>
        </p:blipFill>
        <p:spPr bwMode="auto">
          <a:xfrm>
            <a:off x="323528" y="4437112"/>
            <a:ext cx="1249210" cy="2088232"/>
          </a:xfrm>
          <a:prstGeom prst="ellipse">
            <a:avLst/>
          </a:prstGeom>
          <a:ln>
            <a:noFill/>
          </a:ln>
          <a:effectLst>
            <a:softEdge rad="112500"/>
          </a:effectLst>
        </p:spPr>
      </p:pic>
      <p:sp>
        <p:nvSpPr>
          <p:cNvPr id="8193"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027" name="Picture 3" descr="C:\мама\Музей гимназии\dantchinko\IMGP0103.JPG"/>
          <p:cNvPicPr>
            <a:picLocks noChangeAspect="1" noChangeArrowheads="1"/>
          </p:cNvPicPr>
          <p:nvPr/>
        </p:nvPicPr>
        <p:blipFill>
          <a:blip r:embed="rId4" cstate="print"/>
          <a:srcRect/>
          <a:stretch>
            <a:fillRect/>
          </a:stretch>
        </p:blipFill>
        <p:spPr bwMode="auto">
          <a:xfrm>
            <a:off x="899592" y="836712"/>
            <a:ext cx="3888432" cy="2916324"/>
          </a:xfrm>
          <a:prstGeom prst="rect">
            <a:avLst/>
          </a:prstGeom>
          <a:noFill/>
        </p:spPr>
      </p:pic>
      <p:pic>
        <p:nvPicPr>
          <p:cNvPr id="1028" name="Picture 4" descr="C:\Users\User\Desktop\IMGP0155.JPG"/>
          <p:cNvPicPr>
            <a:picLocks noChangeAspect="1" noChangeArrowheads="1"/>
          </p:cNvPicPr>
          <p:nvPr/>
        </p:nvPicPr>
        <p:blipFill>
          <a:blip r:embed="rId5" cstate="print"/>
          <a:srcRect/>
          <a:stretch>
            <a:fillRect/>
          </a:stretch>
        </p:blipFill>
        <p:spPr bwMode="auto">
          <a:xfrm>
            <a:off x="5148065" y="836712"/>
            <a:ext cx="3864430" cy="289832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0"/>
            <a:ext cx="6347048" cy="576064"/>
          </a:xfrm>
        </p:spPr>
        <p:txBody>
          <a:bodyPr/>
          <a:lstStyle/>
          <a:p>
            <a:r>
              <a:rPr lang="en-US" sz="2400" b="1" dirty="0" smtClean="0"/>
              <a:t>From TKVG's Council of Teachers’ protocols. </a:t>
            </a:r>
            <a:endParaRPr lang="ru-RU" sz="2400" dirty="0"/>
          </a:p>
        </p:txBody>
      </p:sp>
      <p:sp>
        <p:nvSpPr>
          <p:cNvPr id="3" name="Content Placeholder 2"/>
          <p:cNvSpPr>
            <a:spLocks noGrp="1"/>
          </p:cNvSpPr>
          <p:nvPr>
            <p:ph idx="1"/>
          </p:nvPr>
        </p:nvSpPr>
        <p:spPr>
          <a:xfrm>
            <a:off x="2195736" y="4005064"/>
            <a:ext cx="7056784" cy="2304256"/>
          </a:xfrm>
        </p:spPr>
        <p:txBody>
          <a:bodyPr/>
          <a:lstStyle/>
          <a:p>
            <a:pPr>
              <a:buNone/>
            </a:pPr>
            <a:r>
              <a:rPr lang="en-US" sz="1800" b="1" dirty="0" smtClean="0">
                <a:solidFill>
                  <a:schemeClr val="tx2"/>
                </a:solidFill>
              </a:rPr>
              <a:t>Some unique school drills:</a:t>
            </a:r>
          </a:p>
          <a:p>
            <a:pPr>
              <a:buNone/>
            </a:pPr>
            <a:r>
              <a:rPr lang="en-US" sz="1800" b="1" dirty="0" smtClean="0">
                <a:solidFill>
                  <a:schemeClr val="tx2"/>
                </a:solidFill>
              </a:rPr>
              <a:t>7:50 - Those who were late were to be signed up for additional </a:t>
            </a:r>
            <a:r>
              <a:rPr lang="en-US" sz="1800" b="1" dirty="0" err="1" smtClean="0">
                <a:solidFill>
                  <a:schemeClr val="tx2"/>
                </a:solidFill>
              </a:rPr>
              <a:t>Maths</a:t>
            </a:r>
            <a:r>
              <a:rPr lang="en-US" sz="1800" b="1" dirty="0" smtClean="0">
                <a:solidFill>
                  <a:schemeClr val="tx2"/>
                </a:solidFill>
              </a:rPr>
              <a:t> classes with school's Headmaster</a:t>
            </a:r>
          </a:p>
          <a:p>
            <a:pPr>
              <a:buNone/>
            </a:pPr>
            <a:r>
              <a:rPr lang="en-US" sz="1800" b="1" dirty="0" smtClean="0">
                <a:solidFill>
                  <a:schemeClr val="tx2"/>
                </a:solidFill>
              </a:rPr>
              <a:t>8:00 - Morning prayer</a:t>
            </a:r>
          </a:p>
          <a:p>
            <a:pPr>
              <a:buNone/>
            </a:pPr>
            <a:r>
              <a:rPr lang="en-US" sz="1800" b="1" dirty="0" smtClean="0">
                <a:solidFill>
                  <a:schemeClr val="tx2"/>
                </a:solidFill>
              </a:rPr>
              <a:t>Girls were to bow and kneel before superiors</a:t>
            </a:r>
          </a:p>
          <a:p>
            <a:pPr>
              <a:buNone/>
            </a:pPr>
            <a:r>
              <a:rPr lang="en-US" sz="1800" b="1" dirty="0" smtClean="0">
                <a:solidFill>
                  <a:schemeClr val="tx2"/>
                </a:solidFill>
              </a:rPr>
              <a:t>Best of the students were granted with CUM LAUDE		 (“With Excellence!”), back then there weren't gold medals.</a:t>
            </a:r>
            <a:endParaRPr lang="ru-RU" sz="1800" dirty="0">
              <a:solidFill>
                <a:schemeClr val="tx2"/>
              </a:solidFill>
            </a:endParaRPr>
          </a:p>
        </p:txBody>
      </p:sp>
      <p:sp>
        <p:nvSpPr>
          <p:cNvPr id="5" name="Footer Placeholder 4"/>
          <p:cNvSpPr>
            <a:spLocks noGrp="1"/>
          </p:cNvSpPr>
          <p:nvPr>
            <p:ph type="ftr" sz="quarter" idx="11"/>
          </p:nvPr>
        </p:nvSpPr>
        <p:spPr/>
        <p:txBody>
          <a:bodyPr/>
          <a:lstStyle/>
          <a:p>
            <a:pPr>
              <a:defRPr/>
            </a:pPr>
            <a:r>
              <a:rPr lang="fr-FR" dirty="0" err="1" smtClean="0">
                <a:solidFill>
                  <a:srgbClr val="3168B2"/>
                </a:solidFill>
              </a:rPr>
              <a:t>Tallinna</a:t>
            </a:r>
            <a:r>
              <a:rPr lang="fr-FR" dirty="0" smtClean="0">
                <a:solidFill>
                  <a:srgbClr val="3168B2"/>
                </a:solidFill>
              </a:rPr>
              <a:t> </a:t>
            </a:r>
            <a:r>
              <a:rPr lang="fr-FR" dirty="0" err="1" smtClean="0">
                <a:solidFill>
                  <a:srgbClr val="3168B2"/>
                </a:solidFill>
              </a:rPr>
              <a:t>Kesklinna</a:t>
            </a:r>
            <a:r>
              <a:rPr lang="fr-FR" dirty="0" smtClean="0">
                <a:solidFill>
                  <a:srgbClr val="3168B2"/>
                </a:solidFill>
              </a:rPr>
              <a:t> </a:t>
            </a:r>
            <a:r>
              <a:rPr lang="fr-FR" dirty="0" err="1" smtClean="0">
                <a:solidFill>
                  <a:srgbClr val="3168B2"/>
                </a:solidFill>
              </a:rPr>
              <a:t>Vene</a:t>
            </a:r>
            <a:r>
              <a:rPr lang="fr-FR" dirty="0" smtClean="0">
                <a:solidFill>
                  <a:srgbClr val="3168B2"/>
                </a:solidFill>
              </a:rPr>
              <a:t> </a:t>
            </a:r>
            <a:r>
              <a:rPr lang="fr-FR" dirty="0" err="1" smtClean="0">
                <a:solidFill>
                  <a:srgbClr val="3168B2"/>
                </a:solidFill>
              </a:rPr>
              <a:t>Gümnaasium</a:t>
            </a:r>
            <a:endParaRPr lang="fr-FR" dirty="0">
              <a:solidFill>
                <a:srgbClr val="3168B2"/>
              </a:solidFill>
            </a:endParaRPr>
          </a:p>
        </p:txBody>
      </p:sp>
      <p:pic>
        <p:nvPicPr>
          <p:cNvPr id="2051" name="Picture 3" descr="C:\Dropbox\TKVG\logo\32.png"/>
          <p:cNvPicPr>
            <a:picLocks noChangeAspect="1" noChangeArrowheads="1"/>
          </p:cNvPicPr>
          <p:nvPr/>
        </p:nvPicPr>
        <p:blipFill>
          <a:blip r:embed="rId2" cstate="print"/>
          <a:srcRect/>
          <a:stretch>
            <a:fillRect/>
          </a:stretch>
        </p:blipFill>
        <p:spPr bwMode="auto">
          <a:xfrm>
            <a:off x="467544" y="188640"/>
            <a:ext cx="1249210" cy="2088232"/>
          </a:xfrm>
          <a:prstGeom prst="ellipse">
            <a:avLst/>
          </a:prstGeom>
          <a:ln>
            <a:noFill/>
          </a:ln>
          <a:effectLst>
            <a:softEdge rad="112500"/>
          </a:effectLst>
        </p:spPr>
      </p:pic>
      <p:sp>
        <p:nvSpPr>
          <p:cNvPr id="8193"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0242" name="Picture 2" descr="C:\TKVG\Шаблон ТКВГ\IMGP1356.JPG"/>
          <p:cNvPicPr>
            <a:picLocks noChangeAspect="1" noChangeArrowheads="1"/>
          </p:cNvPicPr>
          <p:nvPr/>
        </p:nvPicPr>
        <p:blipFill>
          <a:blip r:embed="rId3" cstate="print"/>
          <a:srcRect/>
          <a:stretch>
            <a:fillRect/>
          </a:stretch>
        </p:blipFill>
        <p:spPr bwMode="auto">
          <a:xfrm>
            <a:off x="3131840" y="692696"/>
            <a:ext cx="4392488" cy="329436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116632"/>
            <a:ext cx="6419056" cy="432048"/>
          </a:xfrm>
        </p:spPr>
        <p:txBody>
          <a:bodyPr/>
          <a:lstStyle/>
          <a:p>
            <a:r>
              <a:rPr lang="en-US" sz="2400" b="1" dirty="0" smtClean="0"/>
              <a:t>From TKVG's Council of Teachers’ protocols. </a:t>
            </a:r>
            <a:endParaRPr lang="ru-RU" sz="2400" dirty="0"/>
          </a:p>
        </p:txBody>
      </p:sp>
      <p:sp>
        <p:nvSpPr>
          <p:cNvPr id="3" name="Content Placeholder 2"/>
          <p:cNvSpPr>
            <a:spLocks noGrp="1"/>
          </p:cNvSpPr>
          <p:nvPr>
            <p:ph idx="1"/>
          </p:nvPr>
        </p:nvSpPr>
        <p:spPr>
          <a:xfrm>
            <a:off x="2195736" y="4221088"/>
            <a:ext cx="7128792" cy="2016224"/>
          </a:xfrm>
        </p:spPr>
        <p:txBody>
          <a:bodyPr/>
          <a:lstStyle/>
          <a:p>
            <a:pPr>
              <a:buNone/>
            </a:pPr>
            <a:r>
              <a:rPr lang="en-US" sz="2000" b="1" dirty="0" smtClean="0">
                <a:solidFill>
                  <a:schemeClr val="tx2"/>
                </a:solidFill>
              </a:rPr>
              <a:t>Some unique school drills:</a:t>
            </a:r>
          </a:p>
          <a:p>
            <a:pPr>
              <a:buNone/>
            </a:pPr>
            <a:r>
              <a:rPr lang="en-US" sz="2000" b="1" dirty="0" smtClean="0">
                <a:solidFill>
                  <a:schemeClr val="tx2"/>
                </a:solidFill>
              </a:rPr>
              <a:t>Till 1934, grades were given out on a 3-point scale, there weren't one's and five's (Simply "Good, satisfactory, low")</a:t>
            </a:r>
          </a:p>
          <a:p>
            <a:pPr>
              <a:buNone/>
            </a:pPr>
            <a:r>
              <a:rPr lang="en-US" sz="2000" b="1" dirty="0" smtClean="0">
                <a:solidFill>
                  <a:schemeClr val="tx2"/>
                </a:solidFill>
              </a:rPr>
              <a:t>1928 - After first headmaster's death, Russian national society established </a:t>
            </a:r>
            <a:r>
              <a:rPr lang="en-US" sz="2000" b="1" dirty="0" err="1" smtClean="0">
                <a:solidFill>
                  <a:schemeClr val="tx2"/>
                </a:solidFill>
              </a:rPr>
              <a:t>Barkhovs</a:t>
            </a:r>
            <a:r>
              <a:rPr lang="en-US" sz="2000" b="1" dirty="0" smtClean="0">
                <a:solidFill>
                  <a:schemeClr val="tx2"/>
                </a:solidFill>
              </a:rPr>
              <a:t> scholarship. First scholarship was granted to 2nd Form student </a:t>
            </a:r>
            <a:r>
              <a:rPr lang="en-US" sz="2000" b="1" dirty="0" err="1" smtClean="0">
                <a:solidFill>
                  <a:schemeClr val="tx2"/>
                </a:solidFill>
              </a:rPr>
              <a:t>Grigory</a:t>
            </a:r>
            <a:r>
              <a:rPr lang="en-US" sz="2000" b="1" dirty="0" smtClean="0">
                <a:solidFill>
                  <a:schemeClr val="tx2"/>
                </a:solidFill>
              </a:rPr>
              <a:t> </a:t>
            </a:r>
            <a:r>
              <a:rPr lang="en-US" sz="2000" b="1" dirty="0" err="1" smtClean="0">
                <a:solidFill>
                  <a:schemeClr val="tx2"/>
                </a:solidFill>
              </a:rPr>
              <a:t>Chernyavsky</a:t>
            </a:r>
            <a:endParaRPr lang="ru-RU" sz="1800" b="1" dirty="0">
              <a:solidFill>
                <a:schemeClr val="tx2"/>
              </a:solidFill>
            </a:endParaRPr>
          </a:p>
        </p:txBody>
      </p:sp>
      <p:sp>
        <p:nvSpPr>
          <p:cNvPr id="5" name="Footer Placeholder 4"/>
          <p:cNvSpPr>
            <a:spLocks noGrp="1"/>
          </p:cNvSpPr>
          <p:nvPr>
            <p:ph type="ftr" sz="quarter" idx="11"/>
          </p:nvPr>
        </p:nvSpPr>
        <p:spPr/>
        <p:txBody>
          <a:bodyPr/>
          <a:lstStyle/>
          <a:p>
            <a:pPr>
              <a:defRPr/>
            </a:pPr>
            <a:r>
              <a:rPr lang="fr-FR" dirty="0" err="1" smtClean="0">
                <a:solidFill>
                  <a:srgbClr val="3168B2"/>
                </a:solidFill>
              </a:rPr>
              <a:t>Tallinna</a:t>
            </a:r>
            <a:r>
              <a:rPr lang="fr-FR" dirty="0" smtClean="0">
                <a:solidFill>
                  <a:srgbClr val="3168B2"/>
                </a:solidFill>
              </a:rPr>
              <a:t> </a:t>
            </a:r>
            <a:r>
              <a:rPr lang="fr-FR" dirty="0" err="1" smtClean="0">
                <a:solidFill>
                  <a:srgbClr val="3168B2"/>
                </a:solidFill>
              </a:rPr>
              <a:t>Kesklinna</a:t>
            </a:r>
            <a:r>
              <a:rPr lang="fr-FR" dirty="0" smtClean="0">
                <a:solidFill>
                  <a:srgbClr val="3168B2"/>
                </a:solidFill>
              </a:rPr>
              <a:t> </a:t>
            </a:r>
            <a:r>
              <a:rPr lang="fr-FR" dirty="0" err="1" smtClean="0">
                <a:solidFill>
                  <a:srgbClr val="3168B2"/>
                </a:solidFill>
              </a:rPr>
              <a:t>Vene</a:t>
            </a:r>
            <a:r>
              <a:rPr lang="fr-FR" dirty="0" smtClean="0">
                <a:solidFill>
                  <a:srgbClr val="3168B2"/>
                </a:solidFill>
              </a:rPr>
              <a:t> </a:t>
            </a:r>
            <a:r>
              <a:rPr lang="fr-FR" dirty="0" err="1" smtClean="0">
                <a:solidFill>
                  <a:srgbClr val="3168B2"/>
                </a:solidFill>
              </a:rPr>
              <a:t>Gümnaasium</a:t>
            </a:r>
            <a:endParaRPr lang="fr-FR" dirty="0">
              <a:solidFill>
                <a:srgbClr val="3168B2"/>
              </a:solidFill>
            </a:endParaRPr>
          </a:p>
        </p:txBody>
      </p:sp>
      <p:pic>
        <p:nvPicPr>
          <p:cNvPr id="2051" name="Picture 3" descr="C:\Dropbox\TKVG\logo\32.png"/>
          <p:cNvPicPr>
            <a:picLocks noChangeAspect="1" noChangeArrowheads="1"/>
          </p:cNvPicPr>
          <p:nvPr/>
        </p:nvPicPr>
        <p:blipFill>
          <a:blip r:embed="rId2" cstate="print"/>
          <a:srcRect/>
          <a:stretch>
            <a:fillRect/>
          </a:stretch>
        </p:blipFill>
        <p:spPr bwMode="auto">
          <a:xfrm>
            <a:off x="251520" y="4437112"/>
            <a:ext cx="1249210" cy="2088232"/>
          </a:xfrm>
          <a:prstGeom prst="ellipse">
            <a:avLst/>
          </a:prstGeom>
          <a:ln>
            <a:noFill/>
          </a:ln>
          <a:effectLst>
            <a:softEdge rad="112500"/>
          </a:effectLst>
        </p:spPr>
      </p:pic>
      <p:sp>
        <p:nvSpPr>
          <p:cNvPr id="8193"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3074" name="Picture 2" descr="C:\Users\User\Desktop\IMGP0082.JPG"/>
          <p:cNvPicPr>
            <a:picLocks noChangeAspect="1" noChangeArrowheads="1"/>
          </p:cNvPicPr>
          <p:nvPr/>
        </p:nvPicPr>
        <p:blipFill>
          <a:blip r:embed="rId3" cstate="print"/>
          <a:srcRect/>
          <a:stretch>
            <a:fillRect/>
          </a:stretch>
        </p:blipFill>
        <p:spPr bwMode="auto">
          <a:xfrm>
            <a:off x="251520" y="764704"/>
            <a:ext cx="4320480" cy="3240360"/>
          </a:xfrm>
          <a:prstGeom prst="rect">
            <a:avLst/>
          </a:prstGeom>
          <a:noFill/>
        </p:spPr>
      </p:pic>
      <p:pic>
        <p:nvPicPr>
          <p:cNvPr id="3075" name="Picture 3" descr="C:\Users\User\Desktop\IMGP0084.JPG"/>
          <p:cNvPicPr>
            <a:picLocks noChangeAspect="1" noChangeArrowheads="1"/>
          </p:cNvPicPr>
          <p:nvPr/>
        </p:nvPicPr>
        <p:blipFill>
          <a:blip r:embed="rId4" cstate="print"/>
          <a:srcRect/>
          <a:stretch>
            <a:fillRect/>
          </a:stretch>
        </p:blipFill>
        <p:spPr bwMode="auto">
          <a:xfrm>
            <a:off x="4668011" y="764704"/>
            <a:ext cx="4320480" cy="324036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116632"/>
            <a:ext cx="6419056" cy="432048"/>
          </a:xfrm>
        </p:spPr>
        <p:txBody>
          <a:bodyPr/>
          <a:lstStyle/>
          <a:p>
            <a:r>
              <a:rPr lang="en-US" sz="2400" b="1" dirty="0" smtClean="0"/>
              <a:t>From TKVG's Council of Teachers’ protocols. </a:t>
            </a:r>
            <a:endParaRPr lang="ru-RU" sz="2400" dirty="0"/>
          </a:p>
        </p:txBody>
      </p:sp>
      <p:sp>
        <p:nvSpPr>
          <p:cNvPr id="3" name="Content Placeholder 2"/>
          <p:cNvSpPr>
            <a:spLocks noGrp="1"/>
          </p:cNvSpPr>
          <p:nvPr>
            <p:ph idx="1"/>
          </p:nvPr>
        </p:nvSpPr>
        <p:spPr>
          <a:xfrm>
            <a:off x="2123728" y="4509120"/>
            <a:ext cx="6840760" cy="1800200"/>
          </a:xfrm>
        </p:spPr>
        <p:txBody>
          <a:bodyPr/>
          <a:lstStyle/>
          <a:p>
            <a:pPr>
              <a:buNone/>
            </a:pPr>
            <a:r>
              <a:rPr lang="en-US" sz="2000" b="1" dirty="0" smtClean="0">
                <a:solidFill>
                  <a:schemeClr val="tx2"/>
                </a:solidFill>
              </a:rPr>
              <a:t>The influx of students was so big, that our previous building was not enough, so our school had to rent rooms in other places (located at </a:t>
            </a:r>
            <a:r>
              <a:rPr lang="en-US" sz="2000" b="1" dirty="0" err="1" smtClean="0">
                <a:solidFill>
                  <a:schemeClr val="tx2"/>
                </a:solidFill>
              </a:rPr>
              <a:t>Karu</a:t>
            </a:r>
            <a:r>
              <a:rPr lang="en-US" sz="2000" b="1" dirty="0" smtClean="0">
                <a:solidFill>
                  <a:schemeClr val="tx2"/>
                </a:solidFill>
              </a:rPr>
              <a:t> </a:t>
            </a:r>
            <a:r>
              <a:rPr lang="en-US" sz="2000" b="1" dirty="0" err="1" smtClean="0">
                <a:solidFill>
                  <a:schemeClr val="tx2"/>
                </a:solidFill>
              </a:rPr>
              <a:t>st</a:t>
            </a:r>
            <a:r>
              <a:rPr lang="en-US" sz="2000" b="1" dirty="0" smtClean="0">
                <a:solidFill>
                  <a:schemeClr val="tx2"/>
                </a:solidFill>
              </a:rPr>
              <a:t> 16, </a:t>
            </a:r>
            <a:r>
              <a:rPr lang="en-US" sz="2000" b="1" dirty="0" err="1" smtClean="0">
                <a:solidFill>
                  <a:schemeClr val="tx2"/>
                </a:solidFill>
              </a:rPr>
              <a:t>Pikk</a:t>
            </a:r>
            <a:r>
              <a:rPr lang="en-US" sz="2000" b="1" dirty="0" smtClean="0">
                <a:solidFill>
                  <a:schemeClr val="tx2"/>
                </a:solidFill>
              </a:rPr>
              <a:t> </a:t>
            </a:r>
            <a:r>
              <a:rPr lang="en-US" sz="2000" b="1" dirty="0" err="1" smtClean="0">
                <a:solidFill>
                  <a:schemeClr val="tx2"/>
                </a:solidFill>
              </a:rPr>
              <a:t>st</a:t>
            </a:r>
            <a:r>
              <a:rPr lang="en-US" sz="2000" b="1" dirty="0" smtClean="0">
                <a:solidFill>
                  <a:schemeClr val="tx2"/>
                </a:solidFill>
              </a:rPr>
              <a:t> 69)</a:t>
            </a:r>
            <a:endParaRPr lang="ru-RU" sz="1800" b="1" dirty="0">
              <a:solidFill>
                <a:schemeClr val="tx2"/>
              </a:solidFill>
            </a:endParaRPr>
          </a:p>
        </p:txBody>
      </p:sp>
      <p:sp>
        <p:nvSpPr>
          <p:cNvPr id="5" name="Footer Placeholder 4"/>
          <p:cNvSpPr>
            <a:spLocks noGrp="1"/>
          </p:cNvSpPr>
          <p:nvPr>
            <p:ph type="ftr" sz="quarter" idx="11"/>
          </p:nvPr>
        </p:nvSpPr>
        <p:spPr/>
        <p:txBody>
          <a:bodyPr/>
          <a:lstStyle/>
          <a:p>
            <a:pPr>
              <a:defRPr/>
            </a:pPr>
            <a:r>
              <a:rPr lang="fr-FR" dirty="0" err="1" smtClean="0">
                <a:solidFill>
                  <a:srgbClr val="3168B2"/>
                </a:solidFill>
              </a:rPr>
              <a:t>Tallinna</a:t>
            </a:r>
            <a:r>
              <a:rPr lang="fr-FR" dirty="0" smtClean="0">
                <a:solidFill>
                  <a:srgbClr val="3168B2"/>
                </a:solidFill>
              </a:rPr>
              <a:t> </a:t>
            </a:r>
            <a:r>
              <a:rPr lang="fr-FR" dirty="0" err="1" smtClean="0">
                <a:solidFill>
                  <a:srgbClr val="3168B2"/>
                </a:solidFill>
              </a:rPr>
              <a:t>Kesklinna</a:t>
            </a:r>
            <a:r>
              <a:rPr lang="fr-FR" dirty="0" smtClean="0">
                <a:solidFill>
                  <a:srgbClr val="3168B2"/>
                </a:solidFill>
              </a:rPr>
              <a:t> </a:t>
            </a:r>
            <a:r>
              <a:rPr lang="fr-FR" dirty="0" err="1" smtClean="0">
                <a:solidFill>
                  <a:srgbClr val="3168B2"/>
                </a:solidFill>
              </a:rPr>
              <a:t>Vene</a:t>
            </a:r>
            <a:r>
              <a:rPr lang="fr-FR" dirty="0" smtClean="0">
                <a:solidFill>
                  <a:srgbClr val="3168B2"/>
                </a:solidFill>
              </a:rPr>
              <a:t> </a:t>
            </a:r>
            <a:r>
              <a:rPr lang="fr-FR" dirty="0" err="1" smtClean="0">
                <a:solidFill>
                  <a:srgbClr val="3168B2"/>
                </a:solidFill>
              </a:rPr>
              <a:t>Gümnaasium</a:t>
            </a:r>
            <a:endParaRPr lang="fr-FR" dirty="0">
              <a:solidFill>
                <a:srgbClr val="3168B2"/>
              </a:solidFill>
            </a:endParaRPr>
          </a:p>
        </p:txBody>
      </p:sp>
      <p:pic>
        <p:nvPicPr>
          <p:cNvPr id="2051" name="Picture 3" descr="C:\Dropbox\TKVG\logo\32.png"/>
          <p:cNvPicPr>
            <a:picLocks noChangeAspect="1" noChangeArrowheads="1"/>
          </p:cNvPicPr>
          <p:nvPr/>
        </p:nvPicPr>
        <p:blipFill>
          <a:blip r:embed="rId2" cstate="print"/>
          <a:srcRect/>
          <a:stretch>
            <a:fillRect/>
          </a:stretch>
        </p:blipFill>
        <p:spPr bwMode="auto">
          <a:xfrm>
            <a:off x="467544" y="188640"/>
            <a:ext cx="1249210" cy="2088232"/>
          </a:xfrm>
          <a:prstGeom prst="ellipse">
            <a:avLst/>
          </a:prstGeom>
          <a:ln>
            <a:noFill/>
          </a:ln>
          <a:effectLst>
            <a:softEdge rad="112500"/>
          </a:effectLst>
        </p:spPr>
      </p:pic>
      <p:sp>
        <p:nvSpPr>
          <p:cNvPr id="8193"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4098" name="Picture 2" descr="C:\мама\Музей гимназии\DSC07030.JPG"/>
          <p:cNvPicPr>
            <a:picLocks noChangeAspect="1" noChangeArrowheads="1"/>
          </p:cNvPicPr>
          <p:nvPr/>
        </p:nvPicPr>
        <p:blipFill>
          <a:blip r:embed="rId3" cstate="print"/>
          <a:srcRect/>
          <a:stretch>
            <a:fillRect/>
          </a:stretch>
        </p:blipFill>
        <p:spPr bwMode="auto">
          <a:xfrm>
            <a:off x="2267744" y="620688"/>
            <a:ext cx="2808312" cy="3744416"/>
          </a:xfrm>
          <a:prstGeom prst="rect">
            <a:avLst/>
          </a:prstGeom>
          <a:noFill/>
        </p:spPr>
      </p:pic>
      <p:pic>
        <p:nvPicPr>
          <p:cNvPr id="4099" name="Picture 3" descr="C:\мама\Музей гимназии\IMGP0009.JPG"/>
          <p:cNvPicPr>
            <a:picLocks noChangeAspect="1" noChangeArrowheads="1"/>
          </p:cNvPicPr>
          <p:nvPr/>
        </p:nvPicPr>
        <p:blipFill>
          <a:blip r:embed="rId4" cstate="print"/>
          <a:srcRect/>
          <a:stretch>
            <a:fillRect/>
          </a:stretch>
        </p:blipFill>
        <p:spPr bwMode="auto">
          <a:xfrm>
            <a:off x="5508104" y="620688"/>
            <a:ext cx="2808312" cy="374441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116632"/>
            <a:ext cx="6419056" cy="432048"/>
          </a:xfrm>
        </p:spPr>
        <p:txBody>
          <a:bodyPr/>
          <a:lstStyle/>
          <a:p>
            <a:r>
              <a:rPr lang="ru-RU" sz="2400" b="1" dirty="0" smtClean="0"/>
              <a:t>1941-1944</a:t>
            </a:r>
            <a:endParaRPr lang="ru-RU" sz="2400" dirty="0"/>
          </a:p>
        </p:txBody>
      </p:sp>
      <p:sp>
        <p:nvSpPr>
          <p:cNvPr id="3" name="Content Placeholder 2"/>
          <p:cNvSpPr>
            <a:spLocks noGrp="1"/>
          </p:cNvSpPr>
          <p:nvPr>
            <p:ph idx="1"/>
          </p:nvPr>
        </p:nvSpPr>
        <p:spPr>
          <a:xfrm>
            <a:off x="1907704" y="4581128"/>
            <a:ext cx="7056784" cy="1800200"/>
          </a:xfrm>
        </p:spPr>
        <p:txBody>
          <a:bodyPr/>
          <a:lstStyle/>
          <a:p>
            <a:pPr>
              <a:buNone/>
            </a:pPr>
            <a:r>
              <a:rPr lang="en-US" sz="2000" b="1" dirty="0" smtClean="0">
                <a:solidFill>
                  <a:schemeClr val="tx2"/>
                </a:solidFill>
              </a:rPr>
              <a:t>	Even during German occupation 1941-44 our school continued to work.</a:t>
            </a:r>
          </a:p>
          <a:p>
            <a:pPr>
              <a:buNone/>
            </a:pPr>
            <a:r>
              <a:rPr lang="en-US" sz="2000" b="1" dirty="0" smtClean="0">
                <a:solidFill>
                  <a:schemeClr val="tx2"/>
                </a:solidFill>
              </a:rPr>
              <a:t>	This was a great merit by then-headmistress </a:t>
            </a:r>
            <a:r>
              <a:rPr lang="en-US" sz="2000" b="1" dirty="0" err="1" smtClean="0">
                <a:solidFill>
                  <a:schemeClr val="tx2"/>
                </a:solidFill>
              </a:rPr>
              <a:t>Margharet</a:t>
            </a:r>
            <a:r>
              <a:rPr lang="en-US" sz="2000" b="1" dirty="0" smtClean="0">
                <a:solidFill>
                  <a:schemeClr val="tx2"/>
                </a:solidFill>
              </a:rPr>
              <a:t> </a:t>
            </a:r>
            <a:r>
              <a:rPr lang="en-US" sz="2000" b="1" dirty="0" err="1" smtClean="0">
                <a:solidFill>
                  <a:schemeClr val="tx2"/>
                </a:solidFill>
              </a:rPr>
              <a:t>Lenzin</a:t>
            </a:r>
            <a:r>
              <a:rPr lang="en-US" sz="2000" b="1" dirty="0" smtClean="0">
                <a:solidFill>
                  <a:schemeClr val="tx2"/>
                </a:solidFill>
              </a:rPr>
              <a:t>. She did everything she could to preserve our school. </a:t>
            </a:r>
            <a:endParaRPr lang="ru-RU" sz="1800" b="1" dirty="0">
              <a:solidFill>
                <a:schemeClr val="tx2"/>
              </a:solidFill>
            </a:endParaRPr>
          </a:p>
        </p:txBody>
      </p:sp>
      <p:sp>
        <p:nvSpPr>
          <p:cNvPr id="5" name="Footer Placeholder 4"/>
          <p:cNvSpPr>
            <a:spLocks noGrp="1"/>
          </p:cNvSpPr>
          <p:nvPr>
            <p:ph type="ftr" sz="quarter" idx="11"/>
          </p:nvPr>
        </p:nvSpPr>
        <p:spPr/>
        <p:txBody>
          <a:bodyPr/>
          <a:lstStyle/>
          <a:p>
            <a:pPr>
              <a:defRPr/>
            </a:pPr>
            <a:r>
              <a:rPr lang="fr-FR" dirty="0" err="1" smtClean="0">
                <a:solidFill>
                  <a:srgbClr val="3168B2"/>
                </a:solidFill>
              </a:rPr>
              <a:t>Tallinna</a:t>
            </a:r>
            <a:r>
              <a:rPr lang="fr-FR" dirty="0" smtClean="0">
                <a:solidFill>
                  <a:srgbClr val="3168B2"/>
                </a:solidFill>
              </a:rPr>
              <a:t> </a:t>
            </a:r>
            <a:r>
              <a:rPr lang="fr-FR" dirty="0" err="1" smtClean="0">
                <a:solidFill>
                  <a:srgbClr val="3168B2"/>
                </a:solidFill>
              </a:rPr>
              <a:t>Kesklinna</a:t>
            </a:r>
            <a:r>
              <a:rPr lang="fr-FR" dirty="0" smtClean="0">
                <a:solidFill>
                  <a:srgbClr val="3168B2"/>
                </a:solidFill>
              </a:rPr>
              <a:t> </a:t>
            </a:r>
            <a:r>
              <a:rPr lang="fr-FR" dirty="0" err="1" smtClean="0">
                <a:solidFill>
                  <a:srgbClr val="3168B2"/>
                </a:solidFill>
              </a:rPr>
              <a:t>Vene</a:t>
            </a:r>
            <a:r>
              <a:rPr lang="fr-FR" dirty="0" smtClean="0">
                <a:solidFill>
                  <a:srgbClr val="3168B2"/>
                </a:solidFill>
              </a:rPr>
              <a:t> </a:t>
            </a:r>
            <a:r>
              <a:rPr lang="fr-FR" dirty="0" err="1" smtClean="0">
                <a:solidFill>
                  <a:srgbClr val="3168B2"/>
                </a:solidFill>
              </a:rPr>
              <a:t>Gümnaasium</a:t>
            </a:r>
            <a:endParaRPr lang="fr-FR" dirty="0">
              <a:solidFill>
                <a:srgbClr val="3168B2"/>
              </a:solidFill>
            </a:endParaRPr>
          </a:p>
        </p:txBody>
      </p:sp>
      <p:pic>
        <p:nvPicPr>
          <p:cNvPr id="2051" name="Picture 3" descr="C:\Dropbox\TKVG\logo\32.png"/>
          <p:cNvPicPr>
            <a:picLocks noChangeAspect="1" noChangeArrowheads="1"/>
          </p:cNvPicPr>
          <p:nvPr/>
        </p:nvPicPr>
        <p:blipFill>
          <a:blip r:embed="rId3" cstate="print"/>
          <a:srcRect/>
          <a:stretch>
            <a:fillRect/>
          </a:stretch>
        </p:blipFill>
        <p:spPr bwMode="auto">
          <a:xfrm>
            <a:off x="323528" y="4437112"/>
            <a:ext cx="1249210" cy="2088232"/>
          </a:xfrm>
          <a:prstGeom prst="ellipse">
            <a:avLst/>
          </a:prstGeom>
          <a:ln>
            <a:noFill/>
          </a:ln>
          <a:effectLst>
            <a:softEdge rad="112500"/>
          </a:effectLst>
        </p:spPr>
      </p:pic>
      <p:sp>
        <p:nvSpPr>
          <p:cNvPr id="8193"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5122" name="Picture 2" descr="C:\мама\Музей гимназии\Vipusk 1943 g..JPG"/>
          <p:cNvPicPr>
            <a:picLocks noChangeAspect="1" noChangeArrowheads="1"/>
          </p:cNvPicPr>
          <p:nvPr/>
        </p:nvPicPr>
        <p:blipFill>
          <a:blip r:embed="rId4" cstate="print"/>
          <a:srcRect/>
          <a:stretch>
            <a:fillRect/>
          </a:stretch>
        </p:blipFill>
        <p:spPr bwMode="auto">
          <a:xfrm>
            <a:off x="3779912" y="620687"/>
            <a:ext cx="5218565" cy="3689862"/>
          </a:xfrm>
          <a:prstGeom prst="rect">
            <a:avLst/>
          </a:prstGeom>
          <a:noFill/>
        </p:spPr>
      </p:pic>
      <p:pic>
        <p:nvPicPr>
          <p:cNvPr id="5123" name="Picture 3" descr="C:\мама\Музей гимназии\M.Lenzin.TIF"/>
          <p:cNvPicPr>
            <a:picLocks noChangeAspect="1" noChangeArrowheads="1"/>
          </p:cNvPicPr>
          <p:nvPr/>
        </p:nvPicPr>
        <p:blipFill>
          <a:blip r:embed="rId5" cstate="print"/>
          <a:srcRect/>
          <a:stretch>
            <a:fillRect/>
          </a:stretch>
        </p:blipFill>
        <p:spPr bwMode="auto">
          <a:xfrm>
            <a:off x="611560" y="620688"/>
            <a:ext cx="2592288" cy="3714197"/>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116632"/>
            <a:ext cx="6419056" cy="432048"/>
          </a:xfrm>
        </p:spPr>
        <p:txBody>
          <a:bodyPr/>
          <a:lstStyle/>
          <a:p>
            <a:r>
              <a:rPr lang="ru-RU" sz="2400" b="1" dirty="0" smtClean="0"/>
              <a:t>1945-1960</a:t>
            </a:r>
            <a:endParaRPr lang="ru-RU" sz="2400" dirty="0"/>
          </a:p>
        </p:txBody>
      </p:sp>
      <p:sp>
        <p:nvSpPr>
          <p:cNvPr id="3" name="Content Placeholder 2"/>
          <p:cNvSpPr>
            <a:spLocks noGrp="1"/>
          </p:cNvSpPr>
          <p:nvPr>
            <p:ph idx="1"/>
          </p:nvPr>
        </p:nvSpPr>
        <p:spPr>
          <a:xfrm>
            <a:off x="1979712" y="4365104"/>
            <a:ext cx="7056784" cy="2016224"/>
          </a:xfrm>
        </p:spPr>
        <p:txBody>
          <a:bodyPr/>
          <a:lstStyle/>
          <a:p>
            <a:pPr>
              <a:buNone/>
            </a:pPr>
            <a:r>
              <a:rPr lang="en-US" sz="2000" b="1" dirty="0" smtClean="0">
                <a:solidFill>
                  <a:schemeClr val="tx2"/>
                </a:solidFill>
              </a:rPr>
              <a:t>	After the Second World War our gymnasium moved into a new building, which was formerly owned by  Private Lender Women Gymnasium at </a:t>
            </a:r>
            <a:r>
              <a:rPr lang="en-US" sz="2000" b="1" dirty="0" err="1" smtClean="0">
                <a:solidFill>
                  <a:schemeClr val="tx2"/>
                </a:solidFill>
              </a:rPr>
              <a:t>Kreutzwaldi</a:t>
            </a:r>
            <a:r>
              <a:rPr lang="en-US" sz="2000" b="1" dirty="0" smtClean="0">
                <a:solidFill>
                  <a:schemeClr val="tx2"/>
                </a:solidFill>
              </a:rPr>
              <a:t> 25 </a:t>
            </a:r>
            <a:r>
              <a:rPr lang="en-US" sz="2000" b="1" dirty="0" err="1" smtClean="0">
                <a:solidFill>
                  <a:schemeClr val="tx2"/>
                </a:solidFill>
              </a:rPr>
              <a:t>st</a:t>
            </a:r>
            <a:r>
              <a:rPr lang="en-US" sz="2000" b="1" dirty="0" smtClean="0">
                <a:solidFill>
                  <a:schemeClr val="tx2"/>
                </a:solidFill>
              </a:rPr>
              <a:t>, where we have been located since. </a:t>
            </a:r>
          </a:p>
          <a:p>
            <a:pPr>
              <a:buNone/>
            </a:pPr>
            <a:r>
              <a:rPr lang="en-US" sz="2000" b="1" dirty="0" smtClean="0">
                <a:solidFill>
                  <a:schemeClr val="tx2"/>
                </a:solidFill>
              </a:rPr>
              <a:t>	Gymnasium was renamed into 6th High School (1944-1998)</a:t>
            </a:r>
            <a:endParaRPr lang="ru-RU" sz="1800" b="1" dirty="0">
              <a:solidFill>
                <a:schemeClr val="tx2"/>
              </a:solidFill>
            </a:endParaRPr>
          </a:p>
        </p:txBody>
      </p:sp>
      <p:sp>
        <p:nvSpPr>
          <p:cNvPr id="5" name="Footer Placeholder 4"/>
          <p:cNvSpPr>
            <a:spLocks noGrp="1"/>
          </p:cNvSpPr>
          <p:nvPr>
            <p:ph type="ftr" sz="quarter" idx="11"/>
          </p:nvPr>
        </p:nvSpPr>
        <p:spPr>
          <a:xfrm>
            <a:off x="3124200" y="6453336"/>
            <a:ext cx="2895600" cy="268139"/>
          </a:xfrm>
        </p:spPr>
        <p:txBody>
          <a:bodyPr/>
          <a:lstStyle/>
          <a:p>
            <a:pPr>
              <a:defRPr/>
            </a:pPr>
            <a:r>
              <a:rPr lang="fr-FR" dirty="0" err="1" smtClean="0">
                <a:solidFill>
                  <a:srgbClr val="3168B2"/>
                </a:solidFill>
              </a:rPr>
              <a:t>Tallinna</a:t>
            </a:r>
            <a:r>
              <a:rPr lang="fr-FR" dirty="0" smtClean="0">
                <a:solidFill>
                  <a:srgbClr val="3168B2"/>
                </a:solidFill>
              </a:rPr>
              <a:t> </a:t>
            </a:r>
            <a:r>
              <a:rPr lang="fr-FR" dirty="0" err="1" smtClean="0">
                <a:solidFill>
                  <a:srgbClr val="3168B2"/>
                </a:solidFill>
              </a:rPr>
              <a:t>Kesklinna</a:t>
            </a:r>
            <a:r>
              <a:rPr lang="fr-FR" dirty="0" smtClean="0">
                <a:solidFill>
                  <a:srgbClr val="3168B2"/>
                </a:solidFill>
              </a:rPr>
              <a:t> </a:t>
            </a:r>
            <a:r>
              <a:rPr lang="fr-FR" dirty="0" err="1" smtClean="0">
                <a:solidFill>
                  <a:srgbClr val="3168B2"/>
                </a:solidFill>
              </a:rPr>
              <a:t>Vene</a:t>
            </a:r>
            <a:r>
              <a:rPr lang="fr-FR" dirty="0" smtClean="0">
                <a:solidFill>
                  <a:srgbClr val="3168B2"/>
                </a:solidFill>
              </a:rPr>
              <a:t> </a:t>
            </a:r>
            <a:r>
              <a:rPr lang="fr-FR" dirty="0" err="1" smtClean="0">
                <a:solidFill>
                  <a:srgbClr val="3168B2"/>
                </a:solidFill>
              </a:rPr>
              <a:t>Gümnaasium</a:t>
            </a:r>
            <a:endParaRPr lang="fr-FR" dirty="0">
              <a:solidFill>
                <a:srgbClr val="3168B2"/>
              </a:solidFill>
            </a:endParaRPr>
          </a:p>
        </p:txBody>
      </p:sp>
      <p:pic>
        <p:nvPicPr>
          <p:cNvPr id="2051" name="Picture 3" descr="C:\Dropbox\TKVG\logo\32.png"/>
          <p:cNvPicPr>
            <a:picLocks noChangeAspect="1" noChangeArrowheads="1"/>
          </p:cNvPicPr>
          <p:nvPr/>
        </p:nvPicPr>
        <p:blipFill>
          <a:blip r:embed="rId2" cstate="print"/>
          <a:srcRect/>
          <a:stretch>
            <a:fillRect/>
          </a:stretch>
        </p:blipFill>
        <p:spPr bwMode="auto">
          <a:xfrm>
            <a:off x="539552" y="4437112"/>
            <a:ext cx="1249210" cy="2088232"/>
          </a:xfrm>
          <a:prstGeom prst="ellipse">
            <a:avLst/>
          </a:prstGeom>
          <a:ln>
            <a:noFill/>
          </a:ln>
          <a:effectLst>
            <a:softEdge rad="112500"/>
          </a:effectLst>
        </p:spPr>
      </p:pic>
      <p:sp>
        <p:nvSpPr>
          <p:cNvPr id="8193"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6146" name="Picture 2" descr="C:\мама\Музей гимназии\Kreitsvaldi 25 - vana.jpg"/>
          <p:cNvPicPr>
            <a:picLocks noChangeAspect="1" noChangeArrowheads="1"/>
          </p:cNvPicPr>
          <p:nvPr/>
        </p:nvPicPr>
        <p:blipFill>
          <a:blip r:embed="rId3" cstate="print"/>
          <a:srcRect/>
          <a:stretch>
            <a:fillRect/>
          </a:stretch>
        </p:blipFill>
        <p:spPr bwMode="auto">
          <a:xfrm>
            <a:off x="3055389" y="692696"/>
            <a:ext cx="5864529" cy="3600400"/>
          </a:xfrm>
          <a:prstGeom prst="rect">
            <a:avLst/>
          </a:prstGeom>
          <a:noFill/>
        </p:spPr>
      </p:pic>
      <p:pic>
        <p:nvPicPr>
          <p:cNvPr id="6147" name="Picture 3" descr="C:\мама\Музей гимназии\E.Lender-2.JPG"/>
          <p:cNvPicPr>
            <a:picLocks noChangeAspect="1" noChangeArrowheads="1"/>
          </p:cNvPicPr>
          <p:nvPr/>
        </p:nvPicPr>
        <p:blipFill>
          <a:blip r:embed="rId4" cstate="print"/>
          <a:srcRect/>
          <a:stretch>
            <a:fillRect/>
          </a:stretch>
        </p:blipFill>
        <p:spPr bwMode="auto">
          <a:xfrm>
            <a:off x="562129" y="692696"/>
            <a:ext cx="2366772" cy="360365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188640"/>
            <a:ext cx="6563072" cy="792088"/>
          </a:xfrm>
        </p:spPr>
        <p:txBody>
          <a:bodyPr/>
          <a:lstStyle/>
          <a:p>
            <a:r>
              <a:rPr lang="ru-RU" sz="2800" b="1" dirty="0" smtClean="0"/>
              <a:t>1923 -194</a:t>
            </a:r>
            <a:r>
              <a:rPr lang="en-US" sz="2800" b="1" dirty="0" smtClean="0"/>
              <a:t>0</a:t>
            </a:r>
            <a:endParaRPr lang="ru-RU" sz="2800" b="1" dirty="0"/>
          </a:p>
        </p:txBody>
      </p:sp>
      <p:sp>
        <p:nvSpPr>
          <p:cNvPr id="3" name="Content Placeholder 2"/>
          <p:cNvSpPr>
            <a:spLocks noGrp="1"/>
          </p:cNvSpPr>
          <p:nvPr>
            <p:ph idx="1"/>
          </p:nvPr>
        </p:nvSpPr>
        <p:spPr>
          <a:xfrm>
            <a:off x="1907704" y="4365104"/>
            <a:ext cx="7056784" cy="1944216"/>
          </a:xfrm>
        </p:spPr>
        <p:txBody>
          <a:bodyPr/>
          <a:lstStyle/>
          <a:p>
            <a:pPr>
              <a:buNone/>
            </a:pPr>
            <a:r>
              <a:rPr lang="ru-RU" sz="2000" b="1" dirty="0" smtClean="0">
                <a:solidFill>
                  <a:schemeClr val="tx2"/>
                </a:solidFill>
              </a:rPr>
              <a:t>      </a:t>
            </a:r>
            <a:r>
              <a:rPr lang="en-US" sz="1800" b="1" dirty="0" smtClean="0">
                <a:solidFill>
                  <a:schemeClr val="tx2"/>
                </a:solidFill>
              </a:rPr>
              <a:t>History of our school began in 1920’s. Gymnasium was formed in 1923 by the name “Tallinn City Russian Gymnasium”</a:t>
            </a:r>
            <a:endParaRPr lang="ru-RU" sz="1800" b="1" dirty="0" smtClean="0">
              <a:solidFill>
                <a:schemeClr val="tx2"/>
              </a:solidFill>
            </a:endParaRPr>
          </a:p>
          <a:p>
            <a:pPr>
              <a:buNone/>
            </a:pPr>
            <a:r>
              <a:rPr lang="ru-RU" sz="1800" b="1" dirty="0" smtClean="0">
                <a:solidFill>
                  <a:schemeClr val="tx2"/>
                </a:solidFill>
              </a:rPr>
              <a:t>       </a:t>
            </a:r>
            <a:r>
              <a:rPr lang="en-US" sz="1800" b="1" dirty="0" smtClean="0">
                <a:solidFill>
                  <a:schemeClr val="tx2"/>
                </a:solidFill>
              </a:rPr>
              <a:t>The school was located at </a:t>
            </a:r>
            <a:r>
              <a:rPr lang="en-US" sz="1800" b="1" dirty="0" err="1" smtClean="0">
                <a:solidFill>
                  <a:schemeClr val="tx2"/>
                </a:solidFill>
              </a:rPr>
              <a:t>Narva</a:t>
            </a:r>
            <a:r>
              <a:rPr lang="en-US" sz="1800" b="1" dirty="0" smtClean="0">
                <a:solidFill>
                  <a:schemeClr val="tx2"/>
                </a:solidFill>
              </a:rPr>
              <a:t> </a:t>
            </a:r>
            <a:r>
              <a:rPr lang="en-US" sz="1800" b="1" dirty="0" err="1" smtClean="0">
                <a:solidFill>
                  <a:schemeClr val="tx2"/>
                </a:solidFill>
              </a:rPr>
              <a:t>st</a:t>
            </a:r>
            <a:r>
              <a:rPr lang="en-US" sz="1800" b="1" dirty="0" smtClean="0">
                <a:solidFill>
                  <a:schemeClr val="tx2"/>
                </a:solidFill>
              </a:rPr>
              <a:t>. </a:t>
            </a:r>
            <a:r>
              <a:rPr lang="ru-RU" sz="1800" b="1" dirty="0" smtClean="0">
                <a:solidFill>
                  <a:schemeClr val="tx2"/>
                </a:solidFill>
              </a:rPr>
              <a:t>6а.</a:t>
            </a:r>
          </a:p>
          <a:p>
            <a:pPr>
              <a:buNone/>
            </a:pPr>
            <a:r>
              <a:rPr lang="ru-RU" sz="1800" b="1" dirty="0" smtClean="0">
                <a:solidFill>
                  <a:schemeClr val="tx2"/>
                </a:solidFill>
              </a:rPr>
              <a:t>       </a:t>
            </a:r>
            <a:r>
              <a:rPr lang="en-US" sz="1800" b="1" dirty="0" smtClean="0">
                <a:solidFill>
                  <a:schemeClr val="tx2"/>
                </a:solidFill>
              </a:rPr>
              <a:t>Today, the “</a:t>
            </a:r>
            <a:r>
              <a:rPr lang="en-US" sz="1800" b="1" dirty="0" err="1" smtClean="0">
                <a:solidFill>
                  <a:schemeClr val="tx2"/>
                </a:solidFill>
              </a:rPr>
              <a:t>Viru</a:t>
            </a:r>
            <a:r>
              <a:rPr lang="en-US" sz="1800" b="1" dirty="0" smtClean="0">
                <a:solidFill>
                  <a:schemeClr val="tx2"/>
                </a:solidFill>
              </a:rPr>
              <a:t>” hotel is located on the place of our former building.</a:t>
            </a:r>
            <a:endParaRPr lang="ru-RU" sz="1800" dirty="0">
              <a:solidFill>
                <a:schemeClr val="tx2"/>
              </a:solidFill>
            </a:endParaRPr>
          </a:p>
        </p:txBody>
      </p:sp>
      <p:sp>
        <p:nvSpPr>
          <p:cNvPr id="5" name="Footer Placeholder 4"/>
          <p:cNvSpPr>
            <a:spLocks noGrp="1"/>
          </p:cNvSpPr>
          <p:nvPr>
            <p:ph type="ftr" sz="quarter" idx="11"/>
          </p:nvPr>
        </p:nvSpPr>
        <p:spPr/>
        <p:txBody>
          <a:bodyPr/>
          <a:lstStyle/>
          <a:p>
            <a:pPr>
              <a:defRPr/>
            </a:pPr>
            <a:r>
              <a:rPr lang="fr-FR" dirty="0" err="1" smtClean="0">
                <a:solidFill>
                  <a:srgbClr val="3168B2"/>
                </a:solidFill>
              </a:rPr>
              <a:t>Tallinna</a:t>
            </a:r>
            <a:r>
              <a:rPr lang="fr-FR" dirty="0" smtClean="0">
                <a:solidFill>
                  <a:srgbClr val="3168B2"/>
                </a:solidFill>
              </a:rPr>
              <a:t> </a:t>
            </a:r>
            <a:r>
              <a:rPr lang="fr-FR" dirty="0" err="1" smtClean="0">
                <a:solidFill>
                  <a:srgbClr val="3168B2"/>
                </a:solidFill>
              </a:rPr>
              <a:t>Kesklinna</a:t>
            </a:r>
            <a:r>
              <a:rPr lang="fr-FR" dirty="0" smtClean="0">
                <a:solidFill>
                  <a:srgbClr val="3168B2"/>
                </a:solidFill>
              </a:rPr>
              <a:t> </a:t>
            </a:r>
            <a:r>
              <a:rPr lang="fr-FR" dirty="0" err="1" smtClean="0">
                <a:solidFill>
                  <a:srgbClr val="3168B2"/>
                </a:solidFill>
              </a:rPr>
              <a:t>Vene</a:t>
            </a:r>
            <a:r>
              <a:rPr lang="fr-FR" dirty="0" smtClean="0">
                <a:solidFill>
                  <a:srgbClr val="3168B2"/>
                </a:solidFill>
              </a:rPr>
              <a:t> </a:t>
            </a:r>
            <a:r>
              <a:rPr lang="fr-FR" dirty="0" err="1" smtClean="0">
                <a:solidFill>
                  <a:srgbClr val="3168B2"/>
                </a:solidFill>
              </a:rPr>
              <a:t>Gümnaasium</a:t>
            </a:r>
            <a:endParaRPr lang="fr-FR" dirty="0">
              <a:solidFill>
                <a:srgbClr val="3168B2"/>
              </a:solidFill>
            </a:endParaRPr>
          </a:p>
        </p:txBody>
      </p:sp>
      <p:pic>
        <p:nvPicPr>
          <p:cNvPr id="2051" name="Picture 3" descr="C:\Dropbox\TKVG\logo\32.png"/>
          <p:cNvPicPr>
            <a:picLocks noChangeAspect="1" noChangeArrowheads="1"/>
          </p:cNvPicPr>
          <p:nvPr/>
        </p:nvPicPr>
        <p:blipFill>
          <a:blip r:embed="rId2" cstate="print"/>
          <a:srcRect/>
          <a:stretch>
            <a:fillRect/>
          </a:stretch>
        </p:blipFill>
        <p:spPr bwMode="auto">
          <a:xfrm>
            <a:off x="467544" y="188640"/>
            <a:ext cx="1249210" cy="2088232"/>
          </a:xfrm>
          <a:prstGeom prst="ellipse">
            <a:avLst/>
          </a:prstGeom>
          <a:ln>
            <a:noFill/>
          </a:ln>
          <a:effectLst>
            <a:softEdge rad="112500"/>
          </a:effectLst>
        </p:spPr>
      </p:pic>
      <p:sp>
        <p:nvSpPr>
          <p:cNvPr id="8193"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8195" name="Picture 3" descr="C:\мама\Музей гимназии\Narva mnt.6.JPG"/>
          <p:cNvPicPr>
            <a:picLocks noChangeAspect="1" noChangeArrowheads="1"/>
          </p:cNvPicPr>
          <p:nvPr/>
        </p:nvPicPr>
        <p:blipFill>
          <a:blip r:embed="rId3" cstate="print"/>
          <a:srcRect/>
          <a:stretch>
            <a:fillRect/>
          </a:stretch>
        </p:blipFill>
        <p:spPr bwMode="auto">
          <a:xfrm>
            <a:off x="2051720" y="1268760"/>
            <a:ext cx="3589711" cy="2346697"/>
          </a:xfrm>
          <a:prstGeom prst="rect">
            <a:avLst/>
          </a:prstGeom>
          <a:noFill/>
        </p:spPr>
      </p:pic>
      <p:sp>
        <p:nvSpPr>
          <p:cNvPr id="81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8198" name="Picture 6" descr="C:\мама\Музей гимназии\viru.jpg"/>
          <p:cNvPicPr>
            <a:picLocks noChangeAspect="1" noChangeArrowheads="1"/>
          </p:cNvPicPr>
          <p:nvPr/>
        </p:nvPicPr>
        <p:blipFill>
          <a:blip r:embed="rId4" cstate="print"/>
          <a:srcRect/>
          <a:stretch>
            <a:fillRect/>
          </a:stretch>
        </p:blipFill>
        <p:spPr bwMode="auto">
          <a:xfrm>
            <a:off x="5724128" y="2060848"/>
            <a:ext cx="3072341" cy="230425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116632"/>
            <a:ext cx="6419056" cy="432048"/>
          </a:xfrm>
        </p:spPr>
        <p:txBody>
          <a:bodyPr/>
          <a:lstStyle/>
          <a:p>
            <a:r>
              <a:rPr lang="ru-RU" sz="2400" b="1" dirty="0" smtClean="0"/>
              <a:t>1947 – 1990</a:t>
            </a:r>
            <a:endParaRPr lang="ru-RU" sz="2400" dirty="0"/>
          </a:p>
        </p:txBody>
      </p:sp>
      <p:sp>
        <p:nvSpPr>
          <p:cNvPr id="3" name="Content Placeholder 2"/>
          <p:cNvSpPr>
            <a:spLocks noGrp="1"/>
          </p:cNvSpPr>
          <p:nvPr>
            <p:ph idx="1"/>
          </p:nvPr>
        </p:nvSpPr>
        <p:spPr>
          <a:xfrm>
            <a:off x="1979712" y="4509120"/>
            <a:ext cx="7056784" cy="1944216"/>
          </a:xfrm>
        </p:spPr>
        <p:txBody>
          <a:bodyPr/>
          <a:lstStyle/>
          <a:p>
            <a:pPr>
              <a:buNone/>
            </a:pPr>
            <a:r>
              <a:rPr lang="en-US" sz="2000" b="1" dirty="0" smtClean="0">
                <a:solidFill>
                  <a:schemeClr val="tx2"/>
                </a:solidFill>
              </a:rPr>
              <a:t>	1945-1990 - New Headmasters, Valeria Anton and </a:t>
            </a:r>
            <a:r>
              <a:rPr lang="en-US" sz="2000" b="1" dirty="0" err="1" smtClean="0">
                <a:solidFill>
                  <a:schemeClr val="tx2"/>
                </a:solidFill>
              </a:rPr>
              <a:t>Grigory</a:t>
            </a:r>
            <a:r>
              <a:rPr lang="en-US" sz="2000" b="1" dirty="0" smtClean="0">
                <a:solidFill>
                  <a:schemeClr val="tx2"/>
                </a:solidFill>
              </a:rPr>
              <a:t> </a:t>
            </a:r>
            <a:r>
              <a:rPr lang="en-US" sz="2000" b="1" dirty="0" err="1" smtClean="0">
                <a:solidFill>
                  <a:schemeClr val="tx2"/>
                </a:solidFill>
              </a:rPr>
              <a:t>Zotov</a:t>
            </a:r>
            <a:r>
              <a:rPr lang="en-US" sz="2000" b="1" dirty="0" smtClean="0">
                <a:solidFill>
                  <a:schemeClr val="tx2"/>
                </a:solidFill>
              </a:rPr>
              <a:t> did everything to make our school greatest in Tallinn.</a:t>
            </a:r>
          </a:p>
          <a:p>
            <a:pPr>
              <a:buNone/>
            </a:pPr>
            <a:r>
              <a:rPr lang="en-US" sz="2000" b="1" dirty="0" smtClean="0">
                <a:solidFill>
                  <a:schemeClr val="tx2"/>
                </a:solidFill>
              </a:rPr>
              <a:t>	 After the war a pioneer group was formed along with </a:t>
            </a:r>
            <a:r>
              <a:rPr lang="en-US" sz="2000" b="1" dirty="0" err="1" smtClean="0">
                <a:solidFill>
                  <a:schemeClr val="tx2"/>
                </a:solidFill>
              </a:rPr>
              <a:t>komsomol</a:t>
            </a:r>
            <a:r>
              <a:rPr lang="en-US" sz="2000" b="1" dirty="0" smtClean="0">
                <a:solidFill>
                  <a:schemeClr val="tx2"/>
                </a:solidFill>
              </a:rPr>
              <a:t> </a:t>
            </a:r>
            <a:r>
              <a:rPr lang="en-US" sz="2000" b="1" dirty="0" err="1" smtClean="0">
                <a:solidFill>
                  <a:schemeClr val="tx2"/>
                </a:solidFill>
              </a:rPr>
              <a:t>organisation</a:t>
            </a:r>
            <a:r>
              <a:rPr lang="en-US" sz="2000" b="1" dirty="0" smtClean="0">
                <a:solidFill>
                  <a:schemeClr val="tx2"/>
                </a:solidFill>
              </a:rPr>
              <a:t>. In the </a:t>
            </a:r>
            <a:r>
              <a:rPr lang="en-US" sz="2000" b="1" dirty="0" err="1" smtClean="0">
                <a:solidFill>
                  <a:schemeClr val="tx2"/>
                </a:solidFill>
              </a:rPr>
              <a:t>pioner</a:t>
            </a:r>
            <a:r>
              <a:rPr lang="en-US" sz="2000" b="1" dirty="0" smtClean="0">
                <a:solidFill>
                  <a:schemeClr val="tx2"/>
                </a:solidFill>
              </a:rPr>
              <a:t> camp "</a:t>
            </a:r>
            <a:r>
              <a:rPr lang="en-US" sz="2000" b="1" dirty="0" err="1" smtClean="0">
                <a:solidFill>
                  <a:schemeClr val="tx2"/>
                </a:solidFill>
              </a:rPr>
              <a:t>Artek</a:t>
            </a:r>
            <a:r>
              <a:rPr lang="en-US" sz="2000" b="1" dirty="0" smtClean="0">
                <a:solidFill>
                  <a:schemeClr val="tx2"/>
                </a:solidFill>
              </a:rPr>
              <a:t>" Irina </a:t>
            </a:r>
            <a:r>
              <a:rPr lang="en-US" sz="2000" b="1" dirty="0" err="1" smtClean="0">
                <a:solidFill>
                  <a:schemeClr val="tx2"/>
                </a:solidFill>
              </a:rPr>
              <a:t>Kopti</a:t>
            </a:r>
            <a:r>
              <a:rPr lang="en-US" sz="2000" b="1" dirty="0" smtClean="0">
                <a:solidFill>
                  <a:schemeClr val="tx2"/>
                </a:solidFill>
              </a:rPr>
              <a:t> was assigned.</a:t>
            </a:r>
            <a:endParaRPr lang="ru-RU" sz="1800" b="1" dirty="0">
              <a:solidFill>
                <a:schemeClr val="tx2"/>
              </a:solidFill>
            </a:endParaRPr>
          </a:p>
        </p:txBody>
      </p:sp>
      <p:sp>
        <p:nvSpPr>
          <p:cNvPr id="5" name="Footer Placeholder 4"/>
          <p:cNvSpPr>
            <a:spLocks noGrp="1"/>
          </p:cNvSpPr>
          <p:nvPr>
            <p:ph type="ftr" sz="quarter" idx="11"/>
          </p:nvPr>
        </p:nvSpPr>
        <p:spPr>
          <a:xfrm>
            <a:off x="3124200" y="6453336"/>
            <a:ext cx="2895600" cy="268139"/>
          </a:xfrm>
        </p:spPr>
        <p:txBody>
          <a:bodyPr/>
          <a:lstStyle/>
          <a:p>
            <a:pPr>
              <a:defRPr/>
            </a:pPr>
            <a:r>
              <a:rPr lang="fr-FR" dirty="0" err="1" smtClean="0">
                <a:solidFill>
                  <a:srgbClr val="3168B2"/>
                </a:solidFill>
              </a:rPr>
              <a:t>Tallinna</a:t>
            </a:r>
            <a:r>
              <a:rPr lang="fr-FR" dirty="0" smtClean="0">
                <a:solidFill>
                  <a:srgbClr val="3168B2"/>
                </a:solidFill>
              </a:rPr>
              <a:t> </a:t>
            </a:r>
            <a:r>
              <a:rPr lang="fr-FR" dirty="0" err="1" smtClean="0">
                <a:solidFill>
                  <a:srgbClr val="3168B2"/>
                </a:solidFill>
              </a:rPr>
              <a:t>Kesklinna</a:t>
            </a:r>
            <a:r>
              <a:rPr lang="fr-FR" dirty="0" smtClean="0">
                <a:solidFill>
                  <a:srgbClr val="3168B2"/>
                </a:solidFill>
              </a:rPr>
              <a:t> </a:t>
            </a:r>
            <a:r>
              <a:rPr lang="fr-FR" dirty="0" err="1" smtClean="0">
                <a:solidFill>
                  <a:srgbClr val="3168B2"/>
                </a:solidFill>
              </a:rPr>
              <a:t>Vene</a:t>
            </a:r>
            <a:r>
              <a:rPr lang="fr-FR" dirty="0" smtClean="0">
                <a:solidFill>
                  <a:srgbClr val="3168B2"/>
                </a:solidFill>
              </a:rPr>
              <a:t> </a:t>
            </a:r>
            <a:r>
              <a:rPr lang="fr-FR" dirty="0" err="1" smtClean="0">
                <a:solidFill>
                  <a:srgbClr val="3168B2"/>
                </a:solidFill>
              </a:rPr>
              <a:t>Gümnaasium</a:t>
            </a:r>
            <a:endParaRPr lang="fr-FR" dirty="0">
              <a:solidFill>
                <a:srgbClr val="3168B2"/>
              </a:solidFill>
            </a:endParaRPr>
          </a:p>
        </p:txBody>
      </p:sp>
      <p:pic>
        <p:nvPicPr>
          <p:cNvPr id="2051" name="Picture 3" descr="C:\Dropbox\TKVG\logo\32.png"/>
          <p:cNvPicPr>
            <a:picLocks noChangeAspect="1" noChangeArrowheads="1"/>
          </p:cNvPicPr>
          <p:nvPr/>
        </p:nvPicPr>
        <p:blipFill>
          <a:blip r:embed="rId2" cstate="print"/>
          <a:srcRect/>
          <a:stretch>
            <a:fillRect/>
          </a:stretch>
        </p:blipFill>
        <p:spPr bwMode="auto">
          <a:xfrm>
            <a:off x="467544" y="188640"/>
            <a:ext cx="1249210" cy="2088232"/>
          </a:xfrm>
          <a:prstGeom prst="ellipse">
            <a:avLst/>
          </a:prstGeom>
          <a:ln>
            <a:noFill/>
          </a:ln>
          <a:effectLst>
            <a:softEdge rad="112500"/>
          </a:effectLst>
        </p:spPr>
      </p:pic>
      <p:sp>
        <p:nvSpPr>
          <p:cNvPr id="8193"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7170" name="Picture 2" descr="C:\мама\Музей гимназии\Direktor Anton - 2.JPG"/>
          <p:cNvPicPr>
            <a:picLocks noChangeAspect="1" noChangeArrowheads="1"/>
          </p:cNvPicPr>
          <p:nvPr/>
        </p:nvPicPr>
        <p:blipFill>
          <a:blip r:embed="rId3" cstate="print"/>
          <a:srcRect/>
          <a:stretch>
            <a:fillRect/>
          </a:stretch>
        </p:blipFill>
        <p:spPr bwMode="auto">
          <a:xfrm>
            <a:off x="2339752" y="620688"/>
            <a:ext cx="2884976" cy="3884588"/>
          </a:xfrm>
          <a:prstGeom prst="rect">
            <a:avLst/>
          </a:prstGeom>
          <a:noFill/>
        </p:spPr>
      </p:pic>
      <p:pic>
        <p:nvPicPr>
          <p:cNvPr id="7171" name="Picture 3" descr="C:\мама\Музей гимназии\gzotov\DSCN4030.JPG"/>
          <p:cNvPicPr>
            <a:picLocks noChangeAspect="1" noChangeArrowheads="1"/>
          </p:cNvPicPr>
          <p:nvPr/>
        </p:nvPicPr>
        <p:blipFill>
          <a:blip r:embed="rId4" cstate="print"/>
          <a:srcRect/>
          <a:stretch>
            <a:fillRect/>
          </a:stretch>
        </p:blipFill>
        <p:spPr bwMode="auto">
          <a:xfrm>
            <a:off x="5724128" y="620688"/>
            <a:ext cx="2880827" cy="3841104"/>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116632"/>
            <a:ext cx="6419056" cy="432048"/>
          </a:xfrm>
        </p:spPr>
        <p:txBody>
          <a:bodyPr/>
          <a:lstStyle/>
          <a:p>
            <a:r>
              <a:rPr lang="et-EE" sz="2400" b="1" dirty="0" smtClean="0"/>
              <a:t>From school chronicles</a:t>
            </a:r>
            <a:r>
              <a:rPr lang="en-US" sz="2400" b="1" dirty="0" smtClean="0"/>
              <a:t>:</a:t>
            </a:r>
            <a:endParaRPr lang="ru-RU" sz="2400" dirty="0"/>
          </a:p>
        </p:txBody>
      </p:sp>
      <p:sp>
        <p:nvSpPr>
          <p:cNvPr id="3" name="Content Placeholder 2"/>
          <p:cNvSpPr>
            <a:spLocks noGrp="1"/>
          </p:cNvSpPr>
          <p:nvPr>
            <p:ph idx="1"/>
          </p:nvPr>
        </p:nvSpPr>
        <p:spPr>
          <a:xfrm>
            <a:off x="1907704" y="620688"/>
            <a:ext cx="7056784" cy="2448272"/>
          </a:xfrm>
        </p:spPr>
        <p:txBody>
          <a:bodyPr/>
          <a:lstStyle/>
          <a:p>
            <a:pPr>
              <a:buNone/>
            </a:pPr>
            <a:r>
              <a:rPr lang="en-US" sz="2000" b="1" dirty="0" smtClean="0">
                <a:solidFill>
                  <a:schemeClr val="tx2"/>
                </a:solidFill>
              </a:rPr>
              <a:t>	In "young naturalist" competition our school was the best. The best "International Squad" club in Tallinn was also ours. </a:t>
            </a:r>
          </a:p>
          <a:p>
            <a:pPr>
              <a:buNone/>
            </a:pPr>
            <a:endParaRPr lang="en-US" sz="2000" b="1" dirty="0" smtClean="0">
              <a:solidFill>
                <a:schemeClr val="tx2"/>
              </a:solidFill>
            </a:endParaRPr>
          </a:p>
          <a:p>
            <a:pPr>
              <a:buNone/>
            </a:pPr>
            <a:r>
              <a:rPr lang="en-US" sz="2000" b="1" dirty="0" smtClean="0">
                <a:solidFill>
                  <a:schemeClr val="tx2"/>
                </a:solidFill>
              </a:rPr>
              <a:t>	Sanitary post of "</a:t>
            </a:r>
            <a:r>
              <a:rPr lang="en-US" sz="2000" b="1" dirty="0" err="1" smtClean="0">
                <a:solidFill>
                  <a:schemeClr val="tx2"/>
                </a:solidFill>
              </a:rPr>
              <a:t>Zarnica</a:t>
            </a:r>
            <a:r>
              <a:rPr lang="en-US" sz="2000" b="1" dirty="0" smtClean="0">
                <a:solidFill>
                  <a:schemeClr val="tx2"/>
                </a:solidFill>
              </a:rPr>
              <a:t>" took 1st place. Regularly gathered wastepaper. Participated in pioneer parades of May 19th every year. </a:t>
            </a:r>
            <a:endParaRPr lang="ru-RU" sz="2000" b="1" dirty="0">
              <a:solidFill>
                <a:schemeClr val="tx2"/>
              </a:solidFill>
            </a:endParaRPr>
          </a:p>
        </p:txBody>
      </p:sp>
      <p:sp>
        <p:nvSpPr>
          <p:cNvPr id="5" name="Footer Placeholder 4"/>
          <p:cNvSpPr>
            <a:spLocks noGrp="1"/>
          </p:cNvSpPr>
          <p:nvPr>
            <p:ph type="ftr" sz="quarter" idx="11"/>
          </p:nvPr>
        </p:nvSpPr>
        <p:spPr/>
        <p:txBody>
          <a:bodyPr/>
          <a:lstStyle/>
          <a:p>
            <a:pPr>
              <a:defRPr/>
            </a:pPr>
            <a:r>
              <a:rPr lang="fr-FR" dirty="0" err="1" smtClean="0">
                <a:solidFill>
                  <a:srgbClr val="3168B2"/>
                </a:solidFill>
              </a:rPr>
              <a:t>Tallinna</a:t>
            </a:r>
            <a:r>
              <a:rPr lang="fr-FR" dirty="0" smtClean="0">
                <a:solidFill>
                  <a:srgbClr val="3168B2"/>
                </a:solidFill>
              </a:rPr>
              <a:t> </a:t>
            </a:r>
            <a:r>
              <a:rPr lang="fr-FR" dirty="0" err="1" smtClean="0">
                <a:solidFill>
                  <a:srgbClr val="3168B2"/>
                </a:solidFill>
              </a:rPr>
              <a:t>Kesklinna</a:t>
            </a:r>
            <a:r>
              <a:rPr lang="fr-FR" dirty="0" smtClean="0">
                <a:solidFill>
                  <a:srgbClr val="3168B2"/>
                </a:solidFill>
              </a:rPr>
              <a:t> </a:t>
            </a:r>
            <a:r>
              <a:rPr lang="fr-FR" dirty="0" err="1" smtClean="0">
                <a:solidFill>
                  <a:srgbClr val="3168B2"/>
                </a:solidFill>
              </a:rPr>
              <a:t>Vene</a:t>
            </a:r>
            <a:r>
              <a:rPr lang="fr-FR" dirty="0" smtClean="0">
                <a:solidFill>
                  <a:srgbClr val="3168B2"/>
                </a:solidFill>
              </a:rPr>
              <a:t> </a:t>
            </a:r>
            <a:r>
              <a:rPr lang="fr-FR" dirty="0" err="1" smtClean="0">
                <a:solidFill>
                  <a:srgbClr val="3168B2"/>
                </a:solidFill>
              </a:rPr>
              <a:t>Gümnaasium</a:t>
            </a:r>
            <a:endParaRPr lang="fr-FR" dirty="0">
              <a:solidFill>
                <a:srgbClr val="3168B2"/>
              </a:solidFill>
            </a:endParaRPr>
          </a:p>
        </p:txBody>
      </p:sp>
      <p:pic>
        <p:nvPicPr>
          <p:cNvPr id="2051" name="Picture 3" descr="C:\Dropbox\TKVG\logo\32.png"/>
          <p:cNvPicPr>
            <a:picLocks noChangeAspect="1" noChangeArrowheads="1"/>
          </p:cNvPicPr>
          <p:nvPr/>
        </p:nvPicPr>
        <p:blipFill>
          <a:blip r:embed="rId2" cstate="print"/>
          <a:srcRect/>
          <a:stretch>
            <a:fillRect/>
          </a:stretch>
        </p:blipFill>
        <p:spPr bwMode="auto">
          <a:xfrm>
            <a:off x="395536" y="188640"/>
            <a:ext cx="1249210" cy="2088232"/>
          </a:xfrm>
          <a:prstGeom prst="ellipse">
            <a:avLst/>
          </a:prstGeom>
          <a:ln>
            <a:noFill/>
          </a:ln>
          <a:effectLst>
            <a:softEdge rad="112500"/>
          </a:effectLst>
        </p:spPr>
      </p:pic>
      <p:sp>
        <p:nvSpPr>
          <p:cNvPr id="8193"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4" name="Picture 2" descr="C:\мама\Музей гимназии\Zenskaja gimnazia- 2.JPG"/>
          <p:cNvPicPr>
            <a:picLocks noChangeAspect="1" noChangeArrowheads="1"/>
          </p:cNvPicPr>
          <p:nvPr/>
        </p:nvPicPr>
        <p:blipFill>
          <a:blip r:embed="rId3" cstate="print"/>
          <a:srcRect/>
          <a:stretch>
            <a:fillRect/>
          </a:stretch>
        </p:blipFill>
        <p:spPr bwMode="auto">
          <a:xfrm>
            <a:off x="179512" y="3429000"/>
            <a:ext cx="4534101" cy="2952328"/>
          </a:xfrm>
          <a:prstGeom prst="rect">
            <a:avLst/>
          </a:prstGeom>
          <a:noFill/>
        </p:spPr>
      </p:pic>
      <p:pic>
        <p:nvPicPr>
          <p:cNvPr id="8195" name="Picture 3" descr="C:\мама\Музей гимназии\Pionerski Sbor.JPG"/>
          <p:cNvPicPr>
            <a:picLocks noChangeAspect="1" noChangeArrowheads="1"/>
          </p:cNvPicPr>
          <p:nvPr/>
        </p:nvPicPr>
        <p:blipFill>
          <a:blip r:embed="rId4" cstate="print"/>
          <a:srcRect/>
          <a:stretch>
            <a:fillRect/>
          </a:stretch>
        </p:blipFill>
        <p:spPr bwMode="auto">
          <a:xfrm>
            <a:off x="4788024" y="3573016"/>
            <a:ext cx="4197810" cy="2736304"/>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116632"/>
            <a:ext cx="6419056" cy="432048"/>
          </a:xfrm>
        </p:spPr>
        <p:txBody>
          <a:bodyPr/>
          <a:lstStyle/>
          <a:p>
            <a:r>
              <a:rPr lang="ru-RU" sz="2400" b="1" dirty="0" smtClean="0"/>
              <a:t>1990-200</a:t>
            </a:r>
            <a:r>
              <a:rPr lang="en-US" sz="2400" b="1" dirty="0" smtClean="0"/>
              <a:t>9</a:t>
            </a:r>
            <a:endParaRPr lang="ru-RU" sz="2400" dirty="0"/>
          </a:p>
        </p:txBody>
      </p:sp>
      <p:sp>
        <p:nvSpPr>
          <p:cNvPr id="3" name="Content Placeholder 2"/>
          <p:cNvSpPr>
            <a:spLocks noGrp="1"/>
          </p:cNvSpPr>
          <p:nvPr>
            <p:ph idx="1"/>
          </p:nvPr>
        </p:nvSpPr>
        <p:spPr>
          <a:xfrm>
            <a:off x="1907704" y="3501008"/>
            <a:ext cx="7056784" cy="3024336"/>
          </a:xfrm>
        </p:spPr>
        <p:txBody>
          <a:bodyPr/>
          <a:lstStyle/>
          <a:p>
            <a:pPr>
              <a:buNone/>
            </a:pPr>
            <a:r>
              <a:rPr lang="ru-RU" sz="2000" b="1" dirty="0" smtClean="0">
                <a:solidFill>
                  <a:schemeClr val="tx2"/>
                </a:solidFill>
              </a:rPr>
              <a:t>      </a:t>
            </a:r>
            <a:r>
              <a:rPr lang="en-US" sz="2000" b="1" dirty="0" smtClean="0">
                <a:solidFill>
                  <a:schemeClr val="tx2"/>
                </a:solidFill>
              </a:rPr>
              <a:t>The beginning of the 1990s was a harsh time. Previous educational system in Estonia is collapsing. Pioneer and </a:t>
            </a:r>
            <a:r>
              <a:rPr lang="en-US" sz="2000" b="1" dirty="0" err="1" smtClean="0">
                <a:solidFill>
                  <a:schemeClr val="tx2"/>
                </a:solidFill>
              </a:rPr>
              <a:t>komsomol</a:t>
            </a:r>
            <a:r>
              <a:rPr lang="en-US" sz="2000" b="1" dirty="0" smtClean="0">
                <a:solidFill>
                  <a:schemeClr val="tx2"/>
                </a:solidFill>
              </a:rPr>
              <a:t> </a:t>
            </a:r>
            <a:r>
              <a:rPr lang="en-US" sz="2000" b="1" dirty="0" err="1" smtClean="0">
                <a:solidFill>
                  <a:schemeClr val="tx2"/>
                </a:solidFill>
              </a:rPr>
              <a:t>organisations</a:t>
            </a:r>
            <a:r>
              <a:rPr lang="en-US" sz="2000" b="1" dirty="0" smtClean="0">
                <a:solidFill>
                  <a:schemeClr val="tx2"/>
                </a:solidFill>
              </a:rPr>
              <a:t> are in past now. Estonia becomes an independent country. Nonetheless, new headmasters, Irina </a:t>
            </a:r>
            <a:r>
              <a:rPr lang="en-US" sz="2000" b="1" dirty="0" err="1" smtClean="0">
                <a:solidFill>
                  <a:schemeClr val="tx2"/>
                </a:solidFill>
              </a:rPr>
              <a:t>Romashechkina</a:t>
            </a:r>
            <a:r>
              <a:rPr lang="en-US" sz="2000" b="1" dirty="0" smtClean="0">
                <a:solidFill>
                  <a:schemeClr val="tx2"/>
                </a:solidFill>
              </a:rPr>
              <a:t> and </a:t>
            </a:r>
            <a:r>
              <a:rPr lang="en-US" sz="2000" b="1" dirty="0" err="1" smtClean="0">
                <a:solidFill>
                  <a:schemeClr val="tx2"/>
                </a:solidFill>
              </a:rPr>
              <a:t>Vyacheslav</a:t>
            </a:r>
            <a:r>
              <a:rPr lang="en-US" sz="2000" b="1" dirty="0" smtClean="0">
                <a:solidFill>
                  <a:schemeClr val="tx2"/>
                </a:solidFill>
              </a:rPr>
              <a:t> </a:t>
            </a:r>
            <a:r>
              <a:rPr lang="en-US" sz="2000" b="1" dirty="0" err="1" smtClean="0">
                <a:solidFill>
                  <a:schemeClr val="tx2"/>
                </a:solidFill>
              </a:rPr>
              <a:t>Gussarov</a:t>
            </a:r>
            <a:r>
              <a:rPr lang="en-US" sz="2000" b="1" dirty="0" smtClean="0">
                <a:solidFill>
                  <a:schemeClr val="tx2"/>
                </a:solidFill>
              </a:rPr>
              <a:t>, not only did they preserve our school, but they also enhanced the </a:t>
            </a:r>
            <a:r>
              <a:rPr lang="en-US" sz="2000" b="1" dirty="0" err="1" smtClean="0">
                <a:solidFill>
                  <a:schemeClr val="tx2"/>
                </a:solidFill>
              </a:rPr>
              <a:t>credibilty</a:t>
            </a:r>
            <a:r>
              <a:rPr lang="en-US" sz="2000" b="1" dirty="0" smtClean="0">
                <a:solidFill>
                  <a:schemeClr val="tx2"/>
                </a:solidFill>
              </a:rPr>
              <a:t> of our school throughout Tallinn. New reforms brought to school's new name </a:t>
            </a:r>
            <a:endParaRPr lang="ru-RU" sz="2000" b="1" dirty="0" smtClean="0">
              <a:solidFill>
                <a:schemeClr val="tx2"/>
              </a:solidFill>
            </a:endParaRPr>
          </a:p>
          <a:p>
            <a:pPr>
              <a:buNone/>
            </a:pPr>
            <a:r>
              <a:rPr lang="ru-RU" sz="2000" b="1" dirty="0" smtClean="0">
                <a:solidFill>
                  <a:schemeClr val="tx2"/>
                </a:solidFill>
              </a:rPr>
              <a:t>		</a:t>
            </a:r>
            <a:r>
              <a:rPr lang="en-US" sz="2000" b="1" dirty="0" smtClean="0">
                <a:solidFill>
                  <a:schemeClr val="tx2"/>
                </a:solidFill>
              </a:rPr>
              <a:t>Since 1998</a:t>
            </a:r>
            <a:r>
              <a:rPr lang="ru-RU" sz="2000" b="1" dirty="0" smtClean="0">
                <a:solidFill>
                  <a:schemeClr val="tx2"/>
                </a:solidFill>
              </a:rPr>
              <a:t>. - </a:t>
            </a:r>
            <a:r>
              <a:rPr lang="fr-FR" sz="1800" b="1" dirty="0" smtClean="0">
                <a:solidFill>
                  <a:schemeClr val="accent2">
                    <a:lumMod val="75000"/>
                  </a:schemeClr>
                </a:solidFill>
              </a:rPr>
              <a:t>Tallinna Kesklinna Vene Gümnaasium</a:t>
            </a:r>
          </a:p>
          <a:p>
            <a:pPr>
              <a:buNone/>
            </a:pPr>
            <a:endParaRPr lang="ru-RU" sz="1800" b="1" dirty="0">
              <a:solidFill>
                <a:schemeClr val="tx2"/>
              </a:solidFill>
            </a:endParaRPr>
          </a:p>
        </p:txBody>
      </p:sp>
      <p:sp>
        <p:nvSpPr>
          <p:cNvPr id="5" name="Footer Placeholder 4"/>
          <p:cNvSpPr>
            <a:spLocks noGrp="1"/>
          </p:cNvSpPr>
          <p:nvPr>
            <p:ph type="ftr" sz="quarter" idx="11"/>
          </p:nvPr>
        </p:nvSpPr>
        <p:spPr>
          <a:xfrm>
            <a:off x="3124200" y="6453336"/>
            <a:ext cx="2895600" cy="268139"/>
          </a:xfrm>
        </p:spPr>
        <p:txBody>
          <a:bodyPr/>
          <a:lstStyle/>
          <a:p>
            <a:pPr>
              <a:defRPr/>
            </a:pPr>
            <a:r>
              <a:rPr lang="fr-FR" dirty="0" err="1" smtClean="0">
                <a:solidFill>
                  <a:srgbClr val="3168B2"/>
                </a:solidFill>
              </a:rPr>
              <a:t>Tallinna</a:t>
            </a:r>
            <a:r>
              <a:rPr lang="fr-FR" dirty="0" smtClean="0">
                <a:solidFill>
                  <a:srgbClr val="3168B2"/>
                </a:solidFill>
              </a:rPr>
              <a:t> </a:t>
            </a:r>
            <a:r>
              <a:rPr lang="fr-FR" dirty="0" err="1" smtClean="0">
                <a:solidFill>
                  <a:srgbClr val="3168B2"/>
                </a:solidFill>
              </a:rPr>
              <a:t>Kesklinna</a:t>
            </a:r>
            <a:r>
              <a:rPr lang="fr-FR" dirty="0" smtClean="0">
                <a:solidFill>
                  <a:srgbClr val="3168B2"/>
                </a:solidFill>
              </a:rPr>
              <a:t> </a:t>
            </a:r>
            <a:r>
              <a:rPr lang="fr-FR" dirty="0" err="1" smtClean="0">
                <a:solidFill>
                  <a:srgbClr val="3168B2"/>
                </a:solidFill>
              </a:rPr>
              <a:t>Vene</a:t>
            </a:r>
            <a:r>
              <a:rPr lang="fr-FR" dirty="0" smtClean="0">
                <a:solidFill>
                  <a:srgbClr val="3168B2"/>
                </a:solidFill>
              </a:rPr>
              <a:t> </a:t>
            </a:r>
            <a:r>
              <a:rPr lang="fr-FR" dirty="0" err="1" smtClean="0">
                <a:solidFill>
                  <a:srgbClr val="3168B2"/>
                </a:solidFill>
              </a:rPr>
              <a:t>Gümnaasium</a:t>
            </a:r>
            <a:endParaRPr lang="fr-FR" dirty="0">
              <a:solidFill>
                <a:srgbClr val="3168B2"/>
              </a:solidFill>
            </a:endParaRPr>
          </a:p>
        </p:txBody>
      </p:sp>
      <p:pic>
        <p:nvPicPr>
          <p:cNvPr id="2051" name="Picture 3" descr="C:\Dropbox\TKVG\logo\32.png"/>
          <p:cNvPicPr>
            <a:picLocks noChangeAspect="1" noChangeArrowheads="1"/>
          </p:cNvPicPr>
          <p:nvPr/>
        </p:nvPicPr>
        <p:blipFill>
          <a:blip r:embed="rId3" cstate="print"/>
          <a:srcRect/>
          <a:stretch>
            <a:fillRect/>
          </a:stretch>
        </p:blipFill>
        <p:spPr bwMode="auto">
          <a:xfrm>
            <a:off x="323528" y="4437112"/>
            <a:ext cx="1249210" cy="2088232"/>
          </a:xfrm>
          <a:prstGeom prst="ellipse">
            <a:avLst/>
          </a:prstGeom>
          <a:ln>
            <a:noFill/>
          </a:ln>
          <a:effectLst>
            <a:softEdge rad="112500"/>
          </a:effectLst>
        </p:spPr>
      </p:pic>
      <p:sp>
        <p:nvSpPr>
          <p:cNvPr id="8193"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9218" name="Picture 2" descr="C:\мама\Музей гимназии\gusarov.jpg"/>
          <p:cNvPicPr>
            <a:picLocks noChangeAspect="1" noChangeArrowheads="1"/>
          </p:cNvPicPr>
          <p:nvPr/>
        </p:nvPicPr>
        <p:blipFill>
          <a:blip r:embed="rId4" cstate="print"/>
          <a:srcRect/>
          <a:stretch>
            <a:fillRect/>
          </a:stretch>
        </p:blipFill>
        <p:spPr bwMode="auto">
          <a:xfrm>
            <a:off x="5292080" y="764704"/>
            <a:ext cx="3635871" cy="2731850"/>
          </a:xfrm>
          <a:prstGeom prst="rect">
            <a:avLst/>
          </a:prstGeom>
          <a:noFill/>
        </p:spPr>
      </p:pic>
      <p:pic>
        <p:nvPicPr>
          <p:cNvPr id="9219" name="Picture 3" descr="C:\мама\Музей гимназии\Direktor Romashechkina I..JPG"/>
          <p:cNvPicPr>
            <a:picLocks noChangeAspect="1" noChangeArrowheads="1"/>
          </p:cNvPicPr>
          <p:nvPr/>
        </p:nvPicPr>
        <p:blipFill>
          <a:blip r:embed="rId5" cstate="print"/>
          <a:srcRect/>
          <a:stretch>
            <a:fillRect/>
          </a:stretch>
        </p:blipFill>
        <p:spPr bwMode="auto">
          <a:xfrm>
            <a:off x="899593" y="764705"/>
            <a:ext cx="4093492" cy="273630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116632"/>
            <a:ext cx="6419056" cy="432048"/>
          </a:xfrm>
        </p:spPr>
        <p:txBody>
          <a:bodyPr/>
          <a:lstStyle/>
          <a:p>
            <a:r>
              <a:rPr lang="ru-RU" sz="2400" b="1" dirty="0" smtClean="0"/>
              <a:t>200</a:t>
            </a:r>
            <a:r>
              <a:rPr lang="en-US" sz="2400" b="1" dirty="0" smtClean="0"/>
              <a:t>9</a:t>
            </a:r>
            <a:r>
              <a:rPr lang="ru-RU" sz="2400" b="1" dirty="0" smtClean="0"/>
              <a:t>-2012 гг.</a:t>
            </a:r>
            <a:endParaRPr lang="ru-RU" sz="2400" dirty="0"/>
          </a:p>
        </p:txBody>
      </p:sp>
      <p:sp>
        <p:nvSpPr>
          <p:cNvPr id="3" name="Content Placeholder 2"/>
          <p:cNvSpPr>
            <a:spLocks noGrp="1"/>
          </p:cNvSpPr>
          <p:nvPr>
            <p:ph idx="1"/>
          </p:nvPr>
        </p:nvSpPr>
        <p:spPr>
          <a:xfrm>
            <a:off x="2051720" y="3717032"/>
            <a:ext cx="7056784" cy="2664296"/>
          </a:xfrm>
        </p:spPr>
        <p:txBody>
          <a:bodyPr/>
          <a:lstStyle/>
          <a:p>
            <a:pPr>
              <a:buNone/>
            </a:pPr>
            <a:r>
              <a:rPr lang="en-US" sz="2000" b="1" dirty="0" smtClean="0">
                <a:solidFill>
                  <a:schemeClr val="tx2"/>
                </a:solidFill>
              </a:rPr>
              <a:t>2009 - in TKVG works new administration under Sergey </a:t>
            </a:r>
            <a:r>
              <a:rPr lang="en-US" sz="2000" b="1" dirty="0" err="1" smtClean="0">
                <a:solidFill>
                  <a:schemeClr val="tx2"/>
                </a:solidFill>
              </a:rPr>
              <a:t>Teplov's</a:t>
            </a:r>
            <a:r>
              <a:rPr lang="en-US" sz="2000" b="1" dirty="0" smtClean="0">
                <a:solidFill>
                  <a:schemeClr val="tx2"/>
                </a:solidFill>
              </a:rPr>
              <a:t> reign. A lot of gigantic reforms are enacted, which have </a:t>
            </a:r>
            <a:r>
              <a:rPr lang="en-US" sz="2000" b="1" dirty="0" err="1" smtClean="0">
                <a:solidFill>
                  <a:schemeClr val="tx2"/>
                </a:solidFill>
              </a:rPr>
              <a:t>brough</a:t>
            </a:r>
            <a:r>
              <a:rPr lang="en-US" sz="2000" b="1" dirty="0" smtClean="0">
                <a:solidFill>
                  <a:schemeClr val="tx2"/>
                </a:solidFill>
              </a:rPr>
              <a:t> to a colossal success. </a:t>
            </a:r>
          </a:p>
          <a:p>
            <a:pPr>
              <a:buNone/>
            </a:pPr>
            <a:r>
              <a:rPr lang="en-US" sz="2000" b="1" dirty="0" smtClean="0">
                <a:solidFill>
                  <a:schemeClr val="tx2"/>
                </a:solidFill>
              </a:rPr>
              <a:t>2012 - Not only are we best in out-of-school activities, but we also are on the 12th place among Estonian Top schools according to the exam results. </a:t>
            </a:r>
            <a:endParaRPr lang="ru-RU" sz="1800" b="1" dirty="0">
              <a:solidFill>
                <a:schemeClr val="tx2"/>
              </a:solidFill>
            </a:endParaRPr>
          </a:p>
        </p:txBody>
      </p:sp>
      <p:sp>
        <p:nvSpPr>
          <p:cNvPr id="5" name="Footer Placeholder 4"/>
          <p:cNvSpPr>
            <a:spLocks noGrp="1"/>
          </p:cNvSpPr>
          <p:nvPr>
            <p:ph type="ftr" sz="quarter" idx="11"/>
          </p:nvPr>
        </p:nvSpPr>
        <p:spPr/>
        <p:txBody>
          <a:bodyPr/>
          <a:lstStyle/>
          <a:p>
            <a:pPr>
              <a:defRPr/>
            </a:pPr>
            <a:r>
              <a:rPr lang="fr-FR" dirty="0" err="1" smtClean="0">
                <a:solidFill>
                  <a:srgbClr val="3168B2"/>
                </a:solidFill>
              </a:rPr>
              <a:t>Tallinna</a:t>
            </a:r>
            <a:r>
              <a:rPr lang="fr-FR" dirty="0" smtClean="0">
                <a:solidFill>
                  <a:srgbClr val="3168B2"/>
                </a:solidFill>
              </a:rPr>
              <a:t> </a:t>
            </a:r>
            <a:r>
              <a:rPr lang="fr-FR" dirty="0" err="1" smtClean="0">
                <a:solidFill>
                  <a:srgbClr val="3168B2"/>
                </a:solidFill>
              </a:rPr>
              <a:t>Kesklinna</a:t>
            </a:r>
            <a:r>
              <a:rPr lang="fr-FR" dirty="0" smtClean="0">
                <a:solidFill>
                  <a:srgbClr val="3168B2"/>
                </a:solidFill>
              </a:rPr>
              <a:t> </a:t>
            </a:r>
            <a:r>
              <a:rPr lang="fr-FR" dirty="0" err="1" smtClean="0">
                <a:solidFill>
                  <a:srgbClr val="3168B2"/>
                </a:solidFill>
              </a:rPr>
              <a:t>Vene</a:t>
            </a:r>
            <a:r>
              <a:rPr lang="fr-FR" dirty="0" smtClean="0">
                <a:solidFill>
                  <a:srgbClr val="3168B2"/>
                </a:solidFill>
              </a:rPr>
              <a:t> </a:t>
            </a:r>
            <a:r>
              <a:rPr lang="fr-FR" dirty="0" err="1" smtClean="0">
                <a:solidFill>
                  <a:srgbClr val="3168B2"/>
                </a:solidFill>
              </a:rPr>
              <a:t>Gümnaasium</a:t>
            </a:r>
            <a:endParaRPr lang="fr-FR" dirty="0">
              <a:solidFill>
                <a:srgbClr val="3168B2"/>
              </a:solidFill>
            </a:endParaRPr>
          </a:p>
        </p:txBody>
      </p:sp>
      <p:pic>
        <p:nvPicPr>
          <p:cNvPr id="2051" name="Picture 3" descr="C:\Dropbox\TKVG\logo\32.png"/>
          <p:cNvPicPr>
            <a:picLocks noChangeAspect="1" noChangeArrowheads="1"/>
          </p:cNvPicPr>
          <p:nvPr/>
        </p:nvPicPr>
        <p:blipFill>
          <a:blip r:embed="rId2" cstate="print"/>
          <a:srcRect/>
          <a:stretch>
            <a:fillRect/>
          </a:stretch>
        </p:blipFill>
        <p:spPr bwMode="auto">
          <a:xfrm>
            <a:off x="395536" y="260648"/>
            <a:ext cx="1249210" cy="2088232"/>
          </a:xfrm>
          <a:prstGeom prst="ellipse">
            <a:avLst/>
          </a:prstGeom>
          <a:ln>
            <a:noFill/>
          </a:ln>
          <a:effectLst>
            <a:softEdge rad="112500"/>
          </a:effectLst>
        </p:spPr>
      </p:pic>
      <p:sp>
        <p:nvSpPr>
          <p:cNvPr id="8193"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0242" name="Picture 2" descr="C:\Users\User\Desktop\IMGP0106.JPG"/>
          <p:cNvPicPr>
            <a:picLocks noChangeAspect="1" noChangeArrowheads="1"/>
          </p:cNvPicPr>
          <p:nvPr/>
        </p:nvPicPr>
        <p:blipFill>
          <a:blip r:embed="rId3" cstate="print"/>
          <a:srcRect/>
          <a:stretch>
            <a:fillRect/>
          </a:stretch>
        </p:blipFill>
        <p:spPr bwMode="auto">
          <a:xfrm>
            <a:off x="3131840" y="692696"/>
            <a:ext cx="4536504" cy="3016292"/>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332656"/>
            <a:ext cx="6419056" cy="1728192"/>
          </a:xfrm>
        </p:spPr>
        <p:txBody>
          <a:bodyPr/>
          <a:lstStyle/>
          <a:p>
            <a:r>
              <a:rPr lang="en-US" sz="2400" b="1" dirty="0" smtClean="0">
                <a:solidFill>
                  <a:schemeClr val="tx2"/>
                </a:solidFill>
              </a:rPr>
              <a:t>Dear students, teachers, parents! </a:t>
            </a:r>
            <a:br>
              <a:rPr lang="en-US" sz="2400" b="1" dirty="0" smtClean="0">
                <a:solidFill>
                  <a:schemeClr val="tx2"/>
                </a:solidFill>
              </a:rPr>
            </a:br>
            <a:r>
              <a:rPr lang="en-US" sz="2400" b="1" dirty="0" smtClean="0">
                <a:solidFill>
                  <a:schemeClr val="tx2"/>
                </a:solidFill>
              </a:rPr>
              <a:t>Take care of our school! Be proud, that you studied in </a:t>
            </a:r>
            <a:r>
              <a:rPr lang="en-US" sz="2400" b="1" dirty="0" smtClean="0">
                <a:solidFill>
                  <a:schemeClr val="accent2"/>
                </a:solidFill>
              </a:rPr>
              <a:t>TKVG</a:t>
            </a:r>
            <a:r>
              <a:rPr lang="en-US" sz="2400" b="1" dirty="0" smtClean="0">
                <a:solidFill>
                  <a:schemeClr val="tx2"/>
                </a:solidFill>
              </a:rPr>
              <a:t> and that this time left a good mark in your life! </a:t>
            </a:r>
            <a:endParaRPr lang="ru-RU" sz="2400" dirty="0"/>
          </a:p>
        </p:txBody>
      </p:sp>
      <p:sp>
        <p:nvSpPr>
          <p:cNvPr id="5" name="Footer Placeholder 4"/>
          <p:cNvSpPr>
            <a:spLocks noGrp="1"/>
          </p:cNvSpPr>
          <p:nvPr>
            <p:ph type="ftr" sz="quarter" idx="11"/>
          </p:nvPr>
        </p:nvSpPr>
        <p:spPr/>
        <p:txBody>
          <a:bodyPr/>
          <a:lstStyle/>
          <a:p>
            <a:pPr>
              <a:defRPr/>
            </a:pPr>
            <a:r>
              <a:rPr lang="fr-FR" dirty="0" err="1" smtClean="0">
                <a:solidFill>
                  <a:srgbClr val="3168B2"/>
                </a:solidFill>
              </a:rPr>
              <a:t>Tallinna</a:t>
            </a:r>
            <a:r>
              <a:rPr lang="fr-FR" dirty="0" smtClean="0">
                <a:solidFill>
                  <a:srgbClr val="3168B2"/>
                </a:solidFill>
              </a:rPr>
              <a:t> </a:t>
            </a:r>
            <a:r>
              <a:rPr lang="fr-FR" dirty="0" err="1" smtClean="0">
                <a:solidFill>
                  <a:srgbClr val="3168B2"/>
                </a:solidFill>
              </a:rPr>
              <a:t>Kesklinna</a:t>
            </a:r>
            <a:r>
              <a:rPr lang="fr-FR" dirty="0" smtClean="0">
                <a:solidFill>
                  <a:srgbClr val="3168B2"/>
                </a:solidFill>
              </a:rPr>
              <a:t> </a:t>
            </a:r>
            <a:r>
              <a:rPr lang="fr-FR" dirty="0" err="1" smtClean="0">
                <a:solidFill>
                  <a:srgbClr val="3168B2"/>
                </a:solidFill>
              </a:rPr>
              <a:t>Vene</a:t>
            </a:r>
            <a:r>
              <a:rPr lang="fr-FR" dirty="0" smtClean="0">
                <a:solidFill>
                  <a:srgbClr val="3168B2"/>
                </a:solidFill>
              </a:rPr>
              <a:t> </a:t>
            </a:r>
            <a:r>
              <a:rPr lang="fr-FR" dirty="0" err="1" smtClean="0">
                <a:solidFill>
                  <a:srgbClr val="3168B2"/>
                </a:solidFill>
              </a:rPr>
              <a:t>Gümnaasium</a:t>
            </a:r>
            <a:endParaRPr lang="fr-FR" dirty="0">
              <a:solidFill>
                <a:srgbClr val="3168B2"/>
              </a:solidFill>
            </a:endParaRPr>
          </a:p>
        </p:txBody>
      </p:sp>
      <p:pic>
        <p:nvPicPr>
          <p:cNvPr id="2051" name="Picture 3" descr="C:\Dropbox\TKVG\logo\32.png"/>
          <p:cNvPicPr>
            <a:picLocks noChangeAspect="1" noChangeArrowheads="1"/>
          </p:cNvPicPr>
          <p:nvPr/>
        </p:nvPicPr>
        <p:blipFill>
          <a:blip r:embed="rId2" cstate="print"/>
          <a:srcRect/>
          <a:stretch>
            <a:fillRect/>
          </a:stretch>
        </p:blipFill>
        <p:spPr bwMode="auto">
          <a:xfrm>
            <a:off x="467544" y="188640"/>
            <a:ext cx="1249210" cy="2088232"/>
          </a:xfrm>
          <a:prstGeom prst="ellipse">
            <a:avLst/>
          </a:prstGeom>
          <a:ln>
            <a:noFill/>
          </a:ln>
          <a:effectLst>
            <a:softEdge rad="112500"/>
          </a:effectLst>
        </p:spPr>
      </p:pic>
      <p:sp>
        <p:nvSpPr>
          <p:cNvPr id="8193"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1266" name="Picture 2" descr="C:\мама\Музей гимназии\DSC07983.JPG"/>
          <p:cNvPicPr>
            <a:picLocks noChangeAspect="1" noChangeArrowheads="1"/>
          </p:cNvPicPr>
          <p:nvPr/>
        </p:nvPicPr>
        <p:blipFill>
          <a:blip r:embed="rId3" cstate="print"/>
          <a:srcRect/>
          <a:stretch>
            <a:fillRect/>
          </a:stretch>
        </p:blipFill>
        <p:spPr bwMode="auto">
          <a:xfrm>
            <a:off x="1043608" y="2348880"/>
            <a:ext cx="4778919" cy="3695439"/>
          </a:xfrm>
          <a:prstGeom prst="rect">
            <a:avLst/>
          </a:prstGeom>
          <a:noFill/>
        </p:spPr>
      </p:pic>
      <p:pic>
        <p:nvPicPr>
          <p:cNvPr id="11267" name="Picture 3" descr="C:\Users\User\Desktop\IMGP0125.JPG"/>
          <p:cNvPicPr>
            <a:picLocks noGrp="1" noChangeAspect="1" noChangeArrowheads="1"/>
          </p:cNvPicPr>
          <p:nvPr>
            <p:ph idx="1"/>
          </p:nvPr>
        </p:nvPicPr>
        <p:blipFill>
          <a:blip r:embed="rId4" cstate="print"/>
          <a:srcRect/>
          <a:stretch>
            <a:fillRect/>
          </a:stretch>
        </p:blipFill>
        <p:spPr bwMode="auto">
          <a:xfrm>
            <a:off x="6084168" y="2348880"/>
            <a:ext cx="2754306" cy="3672408"/>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3568" y="-243408"/>
            <a:ext cx="7772400" cy="3744416"/>
          </a:xfrm>
        </p:spPr>
        <p:txBody>
          <a:bodyPr/>
          <a:lstStyle/>
          <a:p>
            <a:pPr algn="l"/>
            <a:r>
              <a:rPr lang="en-US" sz="2000" b="1" dirty="0" smtClean="0"/>
              <a:t/>
            </a:r>
            <a:br>
              <a:rPr lang="en-US" sz="2000" b="1" dirty="0" smtClean="0"/>
            </a:br>
            <a:r>
              <a:rPr lang="en-US" sz="2000" b="1" dirty="0" smtClean="0"/>
              <a:t/>
            </a:r>
            <a:br>
              <a:rPr lang="en-US" sz="2000" b="1" dirty="0" smtClean="0"/>
            </a:br>
            <a:r>
              <a:rPr lang="et-EE" sz="2000" b="1" dirty="0" smtClean="0"/>
              <a:t>Thanks to the guys of "Leader" historical society for working on the Tallinn archives: </a:t>
            </a:r>
            <a:r>
              <a:rPr lang="et-EE" sz="2000" dirty="0" smtClean="0">
                <a:solidFill>
                  <a:schemeClr val="accent2"/>
                </a:solidFill>
              </a:rPr>
              <a:t/>
            </a:r>
            <a:br>
              <a:rPr lang="et-EE" sz="2000" dirty="0" smtClean="0">
                <a:solidFill>
                  <a:schemeClr val="accent2"/>
                </a:solidFill>
              </a:rPr>
            </a:br>
            <a:r>
              <a:rPr lang="et-EE" sz="2000" dirty="0" smtClean="0">
                <a:solidFill>
                  <a:schemeClr val="accent2"/>
                </a:solidFill>
              </a:rPr>
              <a:t>Catherine Kassapova</a:t>
            </a:r>
            <a:br>
              <a:rPr lang="et-EE" sz="2000" dirty="0" smtClean="0">
                <a:solidFill>
                  <a:schemeClr val="accent2"/>
                </a:solidFill>
              </a:rPr>
            </a:br>
            <a:r>
              <a:rPr lang="et-EE" sz="2000" dirty="0" smtClean="0">
                <a:solidFill>
                  <a:schemeClr val="accent2"/>
                </a:solidFill>
              </a:rPr>
              <a:t>Ksenia Andreyeva</a:t>
            </a:r>
            <a:br>
              <a:rPr lang="et-EE" sz="2000" dirty="0" smtClean="0">
                <a:solidFill>
                  <a:schemeClr val="accent2"/>
                </a:solidFill>
              </a:rPr>
            </a:br>
            <a:r>
              <a:rPr lang="et-EE" sz="2000" dirty="0" smtClean="0">
                <a:solidFill>
                  <a:schemeClr val="accent2"/>
                </a:solidFill>
              </a:rPr>
              <a:t>Anzhelika Danilova</a:t>
            </a:r>
            <a:br>
              <a:rPr lang="et-EE" sz="2000" dirty="0" smtClean="0">
                <a:solidFill>
                  <a:schemeClr val="accent2"/>
                </a:solidFill>
              </a:rPr>
            </a:br>
            <a:r>
              <a:rPr lang="et-EE" sz="2000" dirty="0" smtClean="0">
                <a:solidFill>
                  <a:schemeClr val="accent2"/>
                </a:solidFill>
              </a:rPr>
              <a:t>Maksim Savelyev</a:t>
            </a:r>
            <a:br>
              <a:rPr lang="et-EE" sz="2000" dirty="0" smtClean="0">
                <a:solidFill>
                  <a:schemeClr val="accent2"/>
                </a:solidFill>
              </a:rPr>
            </a:br>
            <a:r>
              <a:rPr lang="et-EE" sz="2000" dirty="0" smtClean="0">
                <a:solidFill>
                  <a:schemeClr val="accent2"/>
                </a:solidFill>
              </a:rPr>
              <a:t>Darya Balryura</a:t>
            </a:r>
            <a:br>
              <a:rPr lang="et-EE" sz="2000" dirty="0" smtClean="0">
                <a:solidFill>
                  <a:schemeClr val="accent2"/>
                </a:solidFill>
              </a:rPr>
            </a:br>
            <a:r>
              <a:rPr lang="et-EE" sz="2000" dirty="0" smtClean="0">
                <a:solidFill>
                  <a:schemeClr val="accent2"/>
                </a:solidFill>
              </a:rPr>
              <a:t>Tatyana Krivobokova</a:t>
            </a:r>
            <a:br>
              <a:rPr lang="et-EE" sz="2000" dirty="0" smtClean="0">
                <a:solidFill>
                  <a:schemeClr val="accent2"/>
                </a:solidFill>
              </a:rPr>
            </a:br>
            <a:r>
              <a:rPr lang="et-EE" sz="2000" dirty="0" smtClean="0">
                <a:solidFill>
                  <a:schemeClr val="accent2"/>
                </a:solidFill>
              </a:rPr>
              <a:t>Evgeniya Barsuchenko</a:t>
            </a:r>
            <a:br>
              <a:rPr lang="et-EE" sz="2000" dirty="0" smtClean="0">
                <a:solidFill>
                  <a:schemeClr val="accent2"/>
                </a:solidFill>
              </a:rPr>
            </a:br>
            <a:r>
              <a:rPr lang="et-EE" sz="2000" dirty="0" smtClean="0">
                <a:solidFill>
                  <a:schemeClr val="accent2"/>
                </a:solidFill>
              </a:rPr>
              <a:t>DIana Yakobutsa</a:t>
            </a:r>
            <a:r>
              <a:rPr lang="et-EE" sz="2000" b="1" dirty="0" smtClean="0"/>
              <a:t/>
            </a:r>
            <a:br>
              <a:rPr lang="et-EE" sz="2000" b="1" dirty="0" smtClean="0"/>
            </a:br>
            <a:r>
              <a:rPr lang="et-EE" sz="2000" b="1" dirty="0" smtClean="0"/>
              <a:t/>
            </a:r>
            <a:br>
              <a:rPr lang="et-EE" sz="2000" b="1" dirty="0" smtClean="0"/>
            </a:br>
            <a:r>
              <a:rPr lang="et-EE" sz="2000" b="1" dirty="0" smtClean="0"/>
              <a:t>Translation: </a:t>
            </a:r>
            <a:r>
              <a:rPr lang="et-EE" sz="2000" dirty="0" smtClean="0">
                <a:solidFill>
                  <a:schemeClr val="accent2"/>
                </a:solidFill>
              </a:rPr>
              <a:t>Ruslan Bolkvadze</a:t>
            </a:r>
            <a:endParaRPr lang="ru-RU" sz="2000" dirty="0">
              <a:solidFill>
                <a:schemeClr val="accent2"/>
              </a:solidFill>
            </a:endParaRPr>
          </a:p>
        </p:txBody>
      </p:sp>
      <p:sp>
        <p:nvSpPr>
          <p:cNvPr id="4" name="Footer Placeholder 3"/>
          <p:cNvSpPr>
            <a:spLocks noGrp="1"/>
          </p:cNvSpPr>
          <p:nvPr>
            <p:ph type="ftr" sz="quarter" idx="11"/>
          </p:nvPr>
        </p:nvSpPr>
        <p:spPr/>
        <p:txBody>
          <a:bodyPr/>
          <a:lstStyle/>
          <a:p>
            <a:pPr>
              <a:defRPr/>
            </a:pPr>
            <a:r>
              <a:rPr lang="fr-FR" dirty="0" err="1" smtClean="0"/>
              <a:t>Tallinna</a:t>
            </a:r>
            <a:r>
              <a:rPr lang="fr-FR" dirty="0" smtClean="0"/>
              <a:t> </a:t>
            </a:r>
            <a:r>
              <a:rPr lang="fr-FR" dirty="0" err="1" smtClean="0"/>
              <a:t>Kesklinna</a:t>
            </a:r>
            <a:r>
              <a:rPr lang="fr-FR" dirty="0" smtClean="0"/>
              <a:t> </a:t>
            </a:r>
            <a:r>
              <a:rPr lang="fr-FR" dirty="0" err="1" smtClean="0"/>
              <a:t>Vene</a:t>
            </a:r>
            <a:r>
              <a:rPr lang="fr-FR" dirty="0" smtClean="0"/>
              <a:t> </a:t>
            </a:r>
            <a:r>
              <a:rPr lang="fr-FR" dirty="0" err="1" smtClean="0"/>
              <a:t>Gümnaasium</a:t>
            </a:r>
            <a:endParaRPr lang="fr-FR" dirty="0"/>
          </a:p>
        </p:txBody>
      </p:sp>
      <p:pic>
        <p:nvPicPr>
          <p:cNvPr id="7" name="Picture 3" descr="C:\Dropbox\TKVG\logo\32.png"/>
          <p:cNvPicPr>
            <a:picLocks noChangeAspect="1" noChangeArrowheads="1"/>
          </p:cNvPicPr>
          <p:nvPr/>
        </p:nvPicPr>
        <p:blipFill>
          <a:blip r:embed="rId2" cstate="print"/>
          <a:srcRect/>
          <a:stretch>
            <a:fillRect/>
          </a:stretch>
        </p:blipFill>
        <p:spPr bwMode="auto">
          <a:xfrm>
            <a:off x="179512" y="4316740"/>
            <a:ext cx="1407370" cy="2352620"/>
          </a:xfrm>
          <a:prstGeom prst="ellipse">
            <a:avLst/>
          </a:prstGeom>
          <a:ln>
            <a:noFill/>
          </a:ln>
          <a:effectLst>
            <a:softEdge rad="112500"/>
          </a:effectLst>
        </p:spPr>
      </p:pic>
      <p:pic>
        <p:nvPicPr>
          <p:cNvPr id="14338" name="Picture 2" descr="C:\мама\Музей гимназии\2012 - Исторический кружок\IMGP0664.JPG"/>
          <p:cNvPicPr>
            <a:picLocks noChangeAspect="1" noChangeArrowheads="1"/>
          </p:cNvPicPr>
          <p:nvPr/>
        </p:nvPicPr>
        <p:blipFill>
          <a:blip r:embed="rId3" cstate="print"/>
          <a:srcRect r="6623"/>
          <a:stretch>
            <a:fillRect/>
          </a:stretch>
        </p:blipFill>
        <p:spPr bwMode="auto">
          <a:xfrm>
            <a:off x="5220072" y="3735034"/>
            <a:ext cx="3384376" cy="2718302"/>
          </a:xfrm>
          <a:prstGeom prst="rect">
            <a:avLst/>
          </a:prstGeom>
          <a:noFill/>
        </p:spPr>
      </p:pic>
      <p:pic>
        <p:nvPicPr>
          <p:cNvPr id="14339" name="Picture 3" descr="C:\мама\Музей гимназии\forma kryzka\IMGP0132.JPG"/>
          <p:cNvPicPr>
            <a:picLocks noChangeAspect="1" noChangeArrowheads="1"/>
          </p:cNvPicPr>
          <p:nvPr/>
        </p:nvPicPr>
        <p:blipFill>
          <a:blip r:embed="rId4" cstate="print"/>
          <a:srcRect/>
          <a:stretch>
            <a:fillRect/>
          </a:stretch>
        </p:blipFill>
        <p:spPr bwMode="auto">
          <a:xfrm>
            <a:off x="5220072" y="1106742"/>
            <a:ext cx="3384376" cy="253828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116632"/>
            <a:ext cx="6491064" cy="648072"/>
          </a:xfrm>
        </p:spPr>
        <p:txBody>
          <a:bodyPr/>
          <a:lstStyle/>
          <a:p>
            <a:r>
              <a:rPr lang="en-US" sz="2800" b="1" dirty="0" smtClean="0"/>
              <a:t>Birth of traditions</a:t>
            </a:r>
            <a:endParaRPr lang="ru-RU" sz="3200" b="1" dirty="0"/>
          </a:p>
        </p:txBody>
      </p:sp>
      <p:sp>
        <p:nvSpPr>
          <p:cNvPr id="3" name="Content Placeholder 2"/>
          <p:cNvSpPr>
            <a:spLocks noGrp="1"/>
          </p:cNvSpPr>
          <p:nvPr>
            <p:ph idx="1"/>
          </p:nvPr>
        </p:nvSpPr>
        <p:spPr>
          <a:xfrm>
            <a:off x="2123728" y="5805264"/>
            <a:ext cx="6840760" cy="504056"/>
          </a:xfrm>
        </p:spPr>
        <p:txBody>
          <a:bodyPr/>
          <a:lstStyle/>
          <a:p>
            <a:pPr>
              <a:buNone/>
            </a:pPr>
            <a:r>
              <a:rPr lang="ru-RU" sz="2000" b="1" dirty="0" smtClean="0">
                <a:solidFill>
                  <a:schemeClr val="tx2"/>
                </a:solidFill>
              </a:rPr>
              <a:t>      </a:t>
            </a:r>
            <a:endParaRPr lang="ru-RU" sz="1800" dirty="0">
              <a:solidFill>
                <a:schemeClr val="tx2"/>
              </a:solidFill>
            </a:endParaRPr>
          </a:p>
        </p:txBody>
      </p:sp>
      <p:sp>
        <p:nvSpPr>
          <p:cNvPr id="5" name="Footer Placeholder 4"/>
          <p:cNvSpPr>
            <a:spLocks noGrp="1"/>
          </p:cNvSpPr>
          <p:nvPr>
            <p:ph type="ftr" sz="quarter" idx="11"/>
          </p:nvPr>
        </p:nvSpPr>
        <p:spPr/>
        <p:txBody>
          <a:bodyPr/>
          <a:lstStyle/>
          <a:p>
            <a:pPr>
              <a:defRPr/>
            </a:pPr>
            <a:r>
              <a:rPr lang="fr-FR" dirty="0" err="1" smtClean="0">
                <a:solidFill>
                  <a:srgbClr val="3168B2"/>
                </a:solidFill>
              </a:rPr>
              <a:t>Tallinna</a:t>
            </a:r>
            <a:r>
              <a:rPr lang="fr-FR" dirty="0" smtClean="0">
                <a:solidFill>
                  <a:srgbClr val="3168B2"/>
                </a:solidFill>
              </a:rPr>
              <a:t> </a:t>
            </a:r>
            <a:r>
              <a:rPr lang="fr-FR" dirty="0" err="1" smtClean="0">
                <a:solidFill>
                  <a:srgbClr val="3168B2"/>
                </a:solidFill>
              </a:rPr>
              <a:t>Kesklinna</a:t>
            </a:r>
            <a:r>
              <a:rPr lang="fr-FR" dirty="0" smtClean="0">
                <a:solidFill>
                  <a:srgbClr val="3168B2"/>
                </a:solidFill>
              </a:rPr>
              <a:t> </a:t>
            </a:r>
            <a:r>
              <a:rPr lang="fr-FR" dirty="0" err="1" smtClean="0">
                <a:solidFill>
                  <a:srgbClr val="3168B2"/>
                </a:solidFill>
              </a:rPr>
              <a:t>Vene</a:t>
            </a:r>
            <a:r>
              <a:rPr lang="fr-FR" dirty="0" smtClean="0">
                <a:solidFill>
                  <a:srgbClr val="3168B2"/>
                </a:solidFill>
              </a:rPr>
              <a:t> </a:t>
            </a:r>
            <a:r>
              <a:rPr lang="fr-FR" dirty="0" err="1" smtClean="0">
                <a:solidFill>
                  <a:srgbClr val="3168B2"/>
                </a:solidFill>
              </a:rPr>
              <a:t>Gümnaasium</a:t>
            </a:r>
            <a:endParaRPr lang="fr-FR" dirty="0">
              <a:solidFill>
                <a:srgbClr val="3168B2"/>
              </a:solidFill>
            </a:endParaRPr>
          </a:p>
        </p:txBody>
      </p:sp>
      <p:pic>
        <p:nvPicPr>
          <p:cNvPr id="2051" name="Picture 3" descr="C:\Dropbox\TKVG\logo\32.png"/>
          <p:cNvPicPr>
            <a:picLocks noChangeAspect="1" noChangeArrowheads="1"/>
          </p:cNvPicPr>
          <p:nvPr/>
        </p:nvPicPr>
        <p:blipFill>
          <a:blip r:embed="rId3" cstate="print"/>
          <a:srcRect/>
          <a:stretch>
            <a:fillRect/>
          </a:stretch>
        </p:blipFill>
        <p:spPr bwMode="auto">
          <a:xfrm>
            <a:off x="467544" y="188640"/>
            <a:ext cx="1249210" cy="2088232"/>
          </a:xfrm>
          <a:prstGeom prst="ellipse">
            <a:avLst/>
          </a:prstGeom>
          <a:ln>
            <a:noFill/>
          </a:ln>
          <a:effectLst>
            <a:softEdge rad="112500"/>
          </a:effectLst>
        </p:spPr>
      </p:pic>
      <p:sp>
        <p:nvSpPr>
          <p:cNvPr id="8193"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2" name="Прямоугольник 11"/>
          <p:cNvSpPr/>
          <p:nvPr/>
        </p:nvSpPr>
        <p:spPr>
          <a:xfrm>
            <a:off x="2123728" y="4077072"/>
            <a:ext cx="6840760" cy="2031325"/>
          </a:xfrm>
          <a:prstGeom prst="rect">
            <a:avLst/>
          </a:prstGeom>
        </p:spPr>
        <p:txBody>
          <a:bodyPr wrap="square">
            <a:spAutoFit/>
          </a:bodyPr>
          <a:lstStyle/>
          <a:p>
            <a:r>
              <a:rPr lang="en-US" b="1" dirty="0" smtClean="0">
                <a:solidFill>
                  <a:schemeClr val="tx2"/>
                </a:solidFill>
                <a:latin typeface="+mn-lt"/>
              </a:rPr>
              <a:t>Lessons began on the 30</a:t>
            </a:r>
            <a:r>
              <a:rPr lang="en-US" b="1" baseline="30000" dirty="0" smtClean="0">
                <a:solidFill>
                  <a:schemeClr val="tx2"/>
                </a:solidFill>
                <a:latin typeface="+mn-lt"/>
              </a:rPr>
              <a:t>th</a:t>
            </a:r>
            <a:r>
              <a:rPr lang="en-US" b="1" dirty="0" smtClean="0">
                <a:solidFill>
                  <a:schemeClr val="tx2"/>
                </a:solidFill>
                <a:latin typeface="+mn-lt"/>
              </a:rPr>
              <a:t> of August 1923</a:t>
            </a:r>
            <a:r>
              <a:rPr lang="ru-RU" b="1" dirty="0" smtClean="0">
                <a:solidFill>
                  <a:schemeClr val="tx2"/>
                </a:solidFill>
                <a:latin typeface="+mn-lt"/>
              </a:rPr>
              <a:t>. </a:t>
            </a:r>
            <a:r>
              <a:rPr lang="en-US" b="1" dirty="0" smtClean="0">
                <a:solidFill>
                  <a:schemeClr val="tx2"/>
                </a:solidFill>
                <a:latin typeface="+mn-lt"/>
              </a:rPr>
              <a:t>On this day the Orthodox Church commemorate Alexander </a:t>
            </a:r>
            <a:r>
              <a:rPr lang="en-US" b="1" dirty="0" err="1" smtClean="0">
                <a:solidFill>
                  <a:schemeClr val="tx2"/>
                </a:solidFill>
                <a:latin typeface="+mn-lt"/>
              </a:rPr>
              <a:t>Nevsky</a:t>
            </a:r>
            <a:r>
              <a:rPr lang="en-US" b="1" dirty="0" smtClean="0">
                <a:solidFill>
                  <a:schemeClr val="tx2"/>
                </a:solidFill>
                <a:latin typeface="+mn-lt"/>
              </a:rPr>
              <a:t>, therefore the day of commemoration (6th of December) was chosen as our school's holiday</a:t>
            </a:r>
            <a:endParaRPr lang="ru-RU" b="1" dirty="0" smtClean="0">
              <a:solidFill>
                <a:schemeClr val="tx2"/>
              </a:solidFill>
              <a:latin typeface="+mn-lt"/>
            </a:endParaRPr>
          </a:p>
          <a:p>
            <a:pPr algn="ctr"/>
            <a:r>
              <a:rPr lang="en-US" b="1" dirty="0" smtClean="0">
                <a:solidFill>
                  <a:schemeClr val="tx2"/>
                </a:solidFill>
                <a:latin typeface="+mn-lt"/>
              </a:rPr>
              <a:t>This tradition is now restored, and that is why the 6</a:t>
            </a:r>
            <a:r>
              <a:rPr lang="en-US" b="1" baseline="30000" dirty="0" smtClean="0">
                <a:solidFill>
                  <a:schemeClr val="tx2"/>
                </a:solidFill>
                <a:latin typeface="+mn-lt"/>
              </a:rPr>
              <a:t>th</a:t>
            </a:r>
            <a:r>
              <a:rPr lang="en-US" b="1" dirty="0" smtClean="0">
                <a:solidFill>
                  <a:schemeClr val="tx2"/>
                </a:solidFill>
                <a:latin typeface="+mn-lt"/>
              </a:rPr>
              <a:t> of December is now: </a:t>
            </a:r>
            <a:endParaRPr lang="ru-RU" b="1" dirty="0" smtClean="0">
              <a:solidFill>
                <a:schemeClr val="tx2"/>
              </a:solidFill>
              <a:latin typeface="+mn-lt"/>
            </a:endParaRPr>
          </a:p>
          <a:p>
            <a:pPr algn="ctr"/>
            <a:r>
              <a:rPr lang="en-US" b="1" dirty="0" smtClean="0">
                <a:solidFill>
                  <a:schemeClr val="accent2">
                    <a:lumMod val="75000"/>
                  </a:schemeClr>
                </a:solidFill>
                <a:latin typeface="+mn-lt"/>
              </a:rPr>
              <a:t>TKVG Gymnasium Day!</a:t>
            </a:r>
            <a:endParaRPr lang="ru-RU" b="1" dirty="0">
              <a:solidFill>
                <a:schemeClr val="tx2"/>
              </a:solidFill>
              <a:latin typeface="+mn-lt"/>
            </a:endParaRPr>
          </a:p>
        </p:txBody>
      </p:sp>
      <p:pic>
        <p:nvPicPr>
          <p:cNvPr id="24578" name="Picture 2" descr="C:\мама\Музей гимназии\DSC07918.JPG"/>
          <p:cNvPicPr>
            <a:picLocks noChangeAspect="1" noChangeArrowheads="1"/>
          </p:cNvPicPr>
          <p:nvPr/>
        </p:nvPicPr>
        <p:blipFill>
          <a:blip r:embed="rId4" cstate="print"/>
          <a:srcRect/>
          <a:stretch>
            <a:fillRect/>
          </a:stretch>
        </p:blipFill>
        <p:spPr bwMode="auto">
          <a:xfrm>
            <a:off x="5508104" y="1412776"/>
            <a:ext cx="3263008" cy="2447256"/>
          </a:xfrm>
          <a:prstGeom prst="rect">
            <a:avLst/>
          </a:prstGeom>
          <a:noFill/>
        </p:spPr>
      </p:pic>
      <p:pic>
        <p:nvPicPr>
          <p:cNvPr id="24579" name="Picture 3" descr="C:\TKVG\Foto\Moleben 06.12.10\IMGP1261.JPG"/>
          <p:cNvPicPr>
            <a:picLocks noChangeAspect="1" noChangeArrowheads="1"/>
          </p:cNvPicPr>
          <p:nvPr/>
        </p:nvPicPr>
        <p:blipFill>
          <a:blip r:embed="rId5" cstate="print"/>
          <a:srcRect/>
          <a:stretch>
            <a:fillRect/>
          </a:stretch>
        </p:blipFill>
        <p:spPr bwMode="auto">
          <a:xfrm>
            <a:off x="2123728" y="1412776"/>
            <a:ext cx="3264363" cy="244827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116632"/>
            <a:ext cx="6419056" cy="864096"/>
          </a:xfrm>
        </p:spPr>
        <p:txBody>
          <a:bodyPr/>
          <a:lstStyle/>
          <a:p>
            <a:r>
              <a:rPr lang="ru-RU" sz="2800" b="1" dirty="0" smtClean="0"/>
              <a:t>1923 -1940</a:t>
            </a:r>
            <a:endParaRPr lang="ru-RU" sz="2800" b="1" dirty="0"/>
          </a:p>
        </p:txBody>
      </p:sp>
      <p:sp>
        <p:nvSpPr>
          <p:cNvPr id="3" name="Content Placeholder 2"/>
          <p:cNvSpPr>
            <a:spLocks noGrp="1"/>
          </p:cNvSpPr>
          <p:nvPr>
            <p:ph idx="1"/>
          </p:nvPr>
        </p:nvSpPr>
        <p:spPr>
          <a:xfrm>
            <a:off x="1907704" y="4437112"/>
            <a:ext cx="7056784" cy="1440160"/>
          </a:xfrm>
        </p:spPr>
        <p:txBody>
          <a:bodyPr/>
          <a:lstStyle/>
          <a:p>
            <a:pPr>
              <a:buNone/>
            </a:pPr>
            <a:r>
              <a:rPr lang="en-US" sz="2000" b="1" dirty="0" smtClean="0">
                <a:solidFill>
                  <a:schemeClr val="tx2"/>
                </a:solidFill>
              </a:rPr>
              <a:t>	The founders of our school were their first Headmasters: </a:t>
            </a:r>
            <a:r>
              <a:rPr lang="en-US" sz="2000" b="1" dirty="0" err="1" smtClean="0">
                <a:solidFill>
                  <a:schemeClr val="tx2"/>
                </a:solidFill>
              </a:rPr>
              <a:t>Grigory</a:t>
            </a:r>
            <a:r>
              <a:rPr lang="en-US" sz="2000" b="1" dirty="0" smtClean="0">
                <a:solidFill>
                  <a:schemeClr val="tx2"/>
                </a:solidFill>
              </a:rPr>
              <a:t> </a:t>
            </a:r>
            <a:r>
              <a:rPr lang="en-US" sz="2000" b="1" dirty="0" err="1" smtClean="0">
                <a:solidFill>
                  <a:schemeClr val="tx2"/>
                </a:solidFill>
              </a:rPr>
              <a:t>Barkhov</a:t>
            </a:r>
            <a:r>
              <a:rPr lang="en-US" sz="2000" b="1" dirty="0" smtClean="0">
                <a:solidFill>
                  <a:schemeClr val="tx2"/>
                </a:solidFill>
              </a:rPr>
              <a:t>, Alexander </a:t>
            </a:r>
            <a:r>
              <a:rPr lang="en-US" sz="2000" b="1" dirty="0" err="1" smtClean="0">
                <a:solidFill>
                  <a:schemeClr val="tx2"/>
                </a:solidFill>
              </a:rPr>
              <a:t>Peshkov</a:t>
            </a:r>
            <a:r>
              <a:rPr lang="en-US" sz="2000" b="1" dirty="0" smtClean="0">
                <a:solidFill>
                  <a:schemeClr val="tx2"/>
                </a:solidFill>
              </a:rPr>
              <a:t> and Director of Studies </a:t>
            </a:r>
            <a:r>
              <a:rPr lang="en-US" sz="2000" b="1" dirty="0" err="1" smtClean="0">
                <a:solidFill>
                  <a:schemeClr val="tx2"/>
                </a:solidFill>
              </a:rPr>
              <a:t>Zinaeeda</a:t>
            </a:r>
            <a:r>
              <a:rPr lang="en-US" sz="2000" b="1" dirty="0" smtClean="0">
                <a:solidFill>
                  <a:schemeClr val="tx2"/>
                </a:solidFill>
              </a:rPr>
              <a:t> </a:t>
            </a:r>
            <a:r>
              <a:rPr lang="en-US" sz="2000" b="1" dirty="0" err="1" smtClean="0">
                <a:solidFill>
                  <a:schemeClr val="tx2"/>
                </a:solidFill>
              </a:rPr>
              <a:t>Dormidontova</a:t>
            </a:r>
            <a:endParaRPr lang="ru-RU" sz="1800" dirty="0">
              <a:solidFill>
                <a:schemeClr val="tx2"/>
              </a:solidFill>
            </a:endParaRPr>
          </a:p>
        </p:txBody>
      </p:sp>
      <p:sp>
        <p:nvSpPr>
          <p:cNvPr id="5" name="Footer Placeholder 4"/>
          <p:cNvSpPr>
            <a:spLocks noGrp="1"/>
          </p:cNvSpPr>
          <p:nvPr>
            <p:ph type="ftr" sz="quarter" idx="11"/>
          </p:nvPr>
        </p:nvSpPr>
        <p:spPr/>
        <p:txBody>
          <a:bodyPr/>
          <a:lstStyle/>
          <a:p>
            <a:pPr>
              <a:defRPr/>
            </a:pPr>
            <a:r>
              <a:rPr lang="fr-FR" dirty="0" err="1" smtClean="0">
                <a:solidFill>
                  <a:srgbClr val="3168B2"/>
                </a:solidFill>
              </a:rPr>
              <a:t>Tallinna</a:t>
            </a:r>
            <a:r>
              <a:rPr lang="fr-FR" dirty="0" smtClean="0">
                <a:solidFill>
                  <a:srgbClr val="3168B2"/>
                </a:solidFill>
              </a:rPr>
              <a:t> </a:t>
            </a:r>
            <a:r>
              <a:rPr lang="fr-FR" dirty="0" err="1" smtClean="0">
                <a:solidFill>
                  <a:srgbClr val="3168B2"/>
                </a:solidFill>
              </a:rPr>
              <a:t>Kesklinna</a:t>
            </a:r>
            <a:r>
              <a:rPr lang="fr-FR" dirty="0" smtClean="0">
                <a:solidFill>
                  <a:srgbClr val="3168B2"/>
                </a:solidFill>
              </a:rPr>
              <a:t> </a:t>
            </a:r>
            <a:r>
              <a:rPr lang="fr-FR" dirty="0" err="1" smtClean="0">
                <a:solidFill>
                  <a:srgbClr val="3168B2"/>
                </a:solidFill>
              </a:rPr>
              <a:t>Vene</a:t>
            </a:r>
            <a:r>
              <a:rPr lang="fr-FR" dirty="0" smtClean="0">
                <a:solidFill>
                  <a:srgbClr val="3168B2"/>
                </a:solidFill>
              </a:rPr>
              <a:t> </a:t>
            </a:r>
            <a:r>
              <a:rPr lang="fr-FR" dirty="0" err="1" smtClean="0">
                <a:solidFill>
                  <a:srgbClr val="3168B2"/>
                </a:solidFill>
              </a:rPr>
              <a:t>Gümnaasium</a:t>
            </a:r>
            <a:endParaRPr lang="fr-FR" dirty="0">
              <a:solidFill>
                <a:srgbClr val="3168B2"/>
              </a:solidFill>
            </a:endParaRPr>
          </a:p>
        </p:txBody>
      </p:sp>
      <p:pic>
        <p:nvPicPr>
          <p:cNvPr id="2051" name="Picture 3" descr="C:\Dropbox\TKVG\logo\32.png"/>
          <p:cNvPicPr>
            <a:picLocks noChangeAspect="1" noChangeArrowheads="1"/>
          </p:cNvPicPr>
          <p:nvPr/>
        </p:nvPicPr>
        <p:blipFill>
          <a:blip r:embed="rId2" cstate="print"/>
          <a:srcRect/>
          <a:stretch>
            <a:fillRect/>
          </a:stretch>
        </p:blipFill>
        <p:spPr bwMode="auto">
          <a:xfrm>
            <a:off x="323528" y="4509120"/>
            <a:ext cx="1249210" cy="2088232"/>
          </a:xfrm>
          <a:prstGeom prst="ellipse">
            <a:avLst/>
          </a:prstGeom>
          <a:ln>
            <a:noFill/>
          </a:ln>
          <a:effectLst>
            <a:softEdge rad="112500"/>
          </a:effectLst>
        </p:spPr>
      </p:pic>
      <p:sp>
        <p:nvSpPr>
          <p:cNvPr id="8193"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5603" name="Picture 3" descr="C:\мама\Музей гимназии\Foto - Z.Dormidontova-2.JPG"/>
          <p:cNvPicPr>
            <a:picLocks noChangeAspect="1" noChangeArrowheads="1"/>
          </p:cNvPicPr>
          <p:nvPr/>
        </p:nvPicPr>
        <p:blipFill>
          <a:blip r:embed="rId3" cstate="print"/>
          <a:srcRect/>
          <a:stretch>
            <a:fillRect/>
          </a:stretch>
        </p:blipFill>
        <p:spPr bwMode="auto">
          <a:xfrm>
            <a:off x="6444208" y="908720"/>
            <a:ext cx="2592034" cy="3456045"/>
          </a:xfrm>
          <a:prstGeom prst="rect">
            <a:avLst/>
          </a:prstGeom>
          <a:noFill/>
        </p:spPr>
      </p:pic>
      <p:pic>
        <p:nvPicPr>
          <p:cNvPr id="25604" name="Picture 4" descr="C:\мама\Музей гимназии\IMGP0033.JPG"/>
          <p:cNvPicPr>
            <a:picLocks noChangeAspect="1" noChangeArrowheads="1"/>
          </p:cNvPicPr>
          <p:nvPr/>
        </p:nvPicPr>
        <p:blipFill>
          <a:blip r:embed="rId4" cstate="print"/>
          <a:srcRect/>
          <a:stretch>
            <a:fillRect/>
          </a:stretch>
        </p:blipFill>
        <p:spPr bwMode="auto">
          <a:xfrm>
            <a:off x="1619672" y="1124744"/>
            <a:ext cx="2268252" cy="3024336"/>
          </a:xfrm>
          <a:prstGeom prst="rect">
            <a:avLst/>
          </a:prstGeom>
          <a:noFill/>
        </p:spPr>
      </p:pic>
      <p:pic>
        <p:nvPicPr>
          <p:cNvPr id="25605" name="Picture 5" descr="C:\мама\Музей гимназии\IMGP0030.JPG"/>
          <p:cNvPicPr>
            <a:picLocks noChangeAspect="1" noChangeArrowheads="1"/>
          </p:cNvPicPr>
          <p:nvPr/>
        </p:nvPicPr>
        <p:blipFill>
          <a:blip r:embed="rId5" cstate="print"/>
          <a:srcRect/>
          <a:stretch>
            <a:fillRect/>
          </a:stretch>
        </p:blipFill>
        <p:spPr bwMode="auto">
          <a:xfrm>
            <a:off x="4139952" y="1124744"/>
            <a:ext cx="2286254" cy="3048339"/>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0"/>
            <a:ext cx="6347048" cy="764704"/>
          </a:xfrm>
        </p:spPr>
        <p:txBody>
          <a:bodyPr/>
          <a:lstStyle/>
          <a:p>
            <a:r>
              <a:rPr lang="ru-RU" sz="2800" b="1" dirty="0" smtClean="0"/>
              <a:t>1923 -1940</a:t>
            </a:r>
            <a:endParaRPr lang="ru-RU" sz="2800" b="1" dirty="0"/>
          </a:p>
        </p:txBody>
      </p:sp>
      <p:sp>
        <p:nvSpPr>
          <p:cNvPr id="3" name="Content Placeholder 2"/>
          <p:cNvSpPr>
            <a:spLocks noGrp="1"/>
          </p:cNvSpPr>
          <p:nvPr>
            <p:ph idx="1"/>
          </p:nvPr>
        </p:nvSpPr>
        <p:spPr>
          <a:xfrm>
            <a:off x="1907704" y="4077072"/>
            <a:ext cx="7056784" cy="2232248"/>
          </a:xfrm>
        </p:spPr>
        <p:txBody>
          <a:bodyPr/>
          <a:lstStyle/>
          <a:p>
            <a:pPr>
              <a:buNone/>
            </a:pPr>
            <a:r>
              <a:rPr lang="en-US" sz="2000" b="1" dirty="0" smtClean="0">
                <a:solidFill>
                  <a:schemeClr val="tx2"/>
                </a:solidFill>
              </a:rPr>
              <a:t>Council of Teachers in 1923 consisted of 24 people, most of the teachers were men who had exceptional university degrees. Number of students on the opening year were 402. In school studies were </a:t>
            </a:r>
            <a:r>
              <a:rPr lang="en-US" sz="2000" b="1" dirty="0" err="1" smtClean="0">
                <a:solidFill>
                  <a:schemeClr val="tx2"/>
                </a:solidFill>
              </a:rPr>
              <a:t>seperate</a:t>
            </a:r>
            <a:r>
              <a:rPr lang="en-US" sz="2000" b="1" dirty="0" smtClean="0">
                <a:solidFill>
                  <a:schemeClr val="tx2"/>
                </a:solidFill>
              </a:rPr>
              <a:t>: boys studied </a:t>
            </a:r>
            <a:r>
              <a:rPr lang="en-US" sz="2000" b="1" dirty="0" err="1" smtClean="0">
                <a:solidFill>
                  <a:schemeClr val="tx2"/>
                </a:solidFill>
              </a:rPr>
              <a:t>maths</a:t>
            </a:r>
            <a:r>
              <a:rPr lang="en-US" sz="2000" b="1" dirty="0" smtClean="0">
                <a:solidFill>
                  <a:schemeClr val="tx2"/>
                </a:solidFill>
              </a:rPr>
              <a:t> and science, girls studied humanitarian subjects. Following 10 first years, 22% of girls and 65% of boys continued their studies in colleges and universities.</a:t>
            </a:r>
            <a:endParaRPr lang="ru-RU" sz="1800" dirty="0">
              <a:solidFill>
                <a:schemeClr val="tx2"/>
              </a:solidFill>
            </a:endParaRPr>
          </a:p>
        </p:txBody>
      </p:sp>
      <p:sp>
        <p:nvSpPr>
          <p:cNvPr id="5" name="Footer Placeholder 4"/>
          <p:cNvSpPr>
            <a:spLocks noGrp="1"/>
          </p:cNvSpPr>
          <p:nvPr>
            <p:ph type="ftr" sz="quarter" idx="11"/>
          </p:nvPr>
        </p:nvSpPr>
        <p:spPr/>
        <p:txBody>
          <a:bodyPr/>
          <a:lstStyle/>
          <a:p>
            <a:pPr>
              <a:defRPr/>
            </a:pPr>
            <a:r>
              <a:rPr lang="fr-FR" dirty="0" err="1" smtClean="0">
                <a:solidFill>
                  <a:srgbClr val="3168B2"/>
                </a:solidFill>
              </a:rPr>
              <a:t>Tallinna</a:t>
            </a:r>
            <a:r>
              <a:rPr lang="fr-FR" dirty="0" smtClean="0">
                <a:solidFill>
                  <a:srgbClr val="3168B2"/>
                </a:solidFill>
              </a:rPr>
              <a:t> </a:t>
            </a:r>
            <a:r>
              <a:rPr lang="fr-FR" dirty="0" err="1" smtClean="0">
                <a:solidFill>
                  <a:srgbClr val="3168B2"/>
                </a:solidFill>
              </a:rPr>
              <a:t>Kesklinna</a:t>
            </a:r>
            <a:r>
              <a:rPr lang="fr-FR" dirty="0" smtClean="0">
                <a:solidFill>
                  <a:srgbClr val="3168B2"/>
                </a:solidFill>
              </a:rPr>
              <a:t> </a:t>
            </a:r>
            <a:r>
              <a:rPr lang="fr-FR" dirty="0" err="1" smtClean="0">
                <a:solidFill>
                  <a:srgbClr val="3168B2"/>
                </a:solidFill>
              </a:rPr>
              <a:t>Vene</a:t>
            </a:r>
            <a:r>
              <a:rPr lang="fr-FR" dirty="0" smtClean="0">
                <a:solidFill>
                  <a:srgbClr val="3168B2"/>
                </a:solidFill>
              </a:rPr>
              <a:t> </a:t>
            </a:r>
            <a:r>
              <a:rPr lang="fr-FR" dirty="0" err="1" smtClean="0">
                <a:solidFill>
                  <a:srgbClr val="3168B2"/>
                </a:solidFill>
              </a:rPr>
              <a:t>Gümnaasium</a:t>
            </a:r>
            <a:endParaRPr lang="fr-FR" dirty="0">
              <a:solidFill>
                <a:srgbClr val="3168B2"/>
              </a:solidFill>
            </a:endParaRPr>
          </a:p>
        </p:txBody>
      </p:sp>
      <p:pic>
        <p:nvPicPr>
          <p:cNvPr id="2051" name="Picture 3" descr="C:\Dropbox\TKVG\logo\32.png"/>
          <p:cNvPicPr>
            <a:picLocks noChangeAspect="1" noChangeArrowheads="1"/>
          </p:cNvPicPr>
          <p:nvPr/>
        </p:nvPicPr>
        <p:blipFill>
          <a:blip r:embed="rId2" cstate="print"/>
          <a:srcRect/>
          <a:stretch>
            <a:fillRect/>
          </a:stretch>
        </p:blipFill>
        <p:spPr bwMode="auto">
          <a:xfrm>
            <a:off x="467544" y="188640"/>
            <a:ext cx="1249210" cy="2088232"/>
          </a:xfrm>
          <a:prstGeom prst="ellipse">
            <a:avLst/>
          </a:prstGeom>
          <a:ln>
            <a:noFill/>
          </a:ln>
          <a:effectLst>
            <a:softEdge rad="112500"/>
          </a:effectLst>
        </p:spPr>
      </p:pic>
      <p:sp>
        <p:nvSpPr>
          <p:cNvPr id="8193"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026" name="Picture 2" descr="C:\мама\Музей гимназии\2.jpg"/>
          <p:cNvPicPr>
            <a:picLocks noChangeAspect="1" noChangeArrowheads="1"/>
          </p:cNvPicPr>
          <p:nvPr/>
        </p:nvPicPr>
        <p:blipFill>
          <a:blip r:embed="rId3" cstate="print"/>
          <a:srcRect/>
          <a:stretch>
            <a:fillRect/>
          </a:stretch>
        </p:blipFill>
        <p:spPr bwMode="auto">
          <a:xfrm>
            <a:off x="2915816" y="764704"/>
            <a:ext cx="5154017" cy="333888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116632"/>
            <a:ext cx="6419056" cy="576064"/>
          </a:xfrm>
        </p:spPr>
        <p:txBody>
          <a:bodyPr/>
          <a:lstStyle/>
          <a:p>
            <a:r>
              <a:rPr lang="en-US" sz="2800" b="1" dirty="0" smtClean="0"/>
              <a:t>Birth of traditions</a:t>
            </a:r>
            <a:endParaRPr lang="ru-RU" sz="2800" b="1" dirty="0"/>
          </a:p>
        </p:txBody>
      </p:sp>
      <p:sp>
        <p:nvSpPr>
          <p:cNvPr id="3" name="Content Placeholder 2"/>
          <p:cNvSpPr>
            <a:spLocks noGrp="1"/>
          </p:cNvSpPr>
          <p:nvPr>
            <p:ph idx="1"/>
          </p:nvPr>
        </p:nvSpPr>
        <p:spPr>
          <a:xfrm>
            <a:off x="1907704" y="4365104"/>
            <a:ext cx="3096344" cy="1008112"/>
          </a:xfrm>
        </p:spPr>
        <p:txBody>
          <a:bodyPr/>
          <a:lstStyle/>
          <a:p>
            <a:pPr algn="ctr">
              <a:buNone/>
            </a:pPr>
            <a:r>
              <a:rPr lang="en-US" sz="2000" b="1" dirty="0" smtClean="0">
                <a:solidFill>
                  <a:schemeClr val="tx2"/>
                </a:solidFill>
              </a:rPr>
              <a:t>Gymnasium had its own uniform and symbol</a:t>
            </a:r>
            <a:endParaRPr lang="ru-RU" sz="1800" dirty="0">
              <a:solidFill>
                <a:schemeClr val="tx2"/>
              </a:solidFill>
            </a:endParaRPr>
          </a:p>
        </p:txBody>
      </p:sp>
      <p:sp>
        <p:nvSpPr>
          <p:cNvPr id="5" name="Footer Placeholder 4"/>
          <p:cNvSpPr>
            <a:spLocks noGrp="1"/>
          </p:cNvSpPr>
          <p:nvPr>
            <p:ph type="ftr" sz="quarter" idx="11"/>
          </p:nvPr>
        </p:nvSpPr>
        <p:spPr/>
        <p:txBody>
          <a:bodyPr/>
          <a:lstStyle/>
          <a:p>
            <a:pPr>
              <a:defRPr/>
            </a:pPr>
            <a:r>
              <a:rPr lang="fr-FR" dirty="0" err="1" smtClean="0">
                <a:solidFill>
                  <a:srgbClr val="3168B2"/>
                </a:solidFill>
              </a:rPr>
              <a:t>Tallinna</a:t>
            </a:r>
            <a:r>
              <a:rPr lang="fr-FR" dirty="0" smtClean="0">
                <a:solidFill>
                  <a:srgbClr val="3168B2"/>
                </a:solidFill>
              </a:rPr>
              <a:t> </a:t>
            </a:r>
            <a:r>
              <a:rPr lang="fr-FR" dirty="0" err="1" smtClean="0">
                <a:solidFill>
                  <a:srgbClr val="3168B2"/>
                </a:solidFill>
              </a:rPr>
              <a:t>Kesklinna</a:t>
            </a:r>
            <a:r>
              <a:rPr lang="fr-FR" dirty="0" smtClean="0">
                <a:solidFill>
                  <a:srgbClr val="3168B2"/>
                </a:solidFill>
              </a:rPr>
              <a:t> </a:t>
            </a:r>
            <a:r>
              <a:rPr lang="fr-FR" dirty="0" err="1" smtClean="0">
                <a:solidFill>
                  <a:srgbClr val="3168B2"/>
                </a:solidFill>
              </a:rPr>
              <a:t>Vene</a:t>
            </a:r>
            <a:r>
              <a:rPr lang="fr-FR" dirty="0" smtClean="0">
                <a:solidFill>
                  <a:srgbClr val="3168B2"/>
                </a:solidFill>
              </a:rPr>
              <a:t> </a:t>
            </a:r>
            <a:r>
              <a:rPr lang="fr-FR" dirty="0" err="1" smtClean="0">
                <a:solidFill>
                  <a:srgbClr val="3168B2"/>
                </a:solidFill>
              </a:rPr>
              <a:t>Gümnaasium</a:t>
            </a:r>
            <a:endParaRPr lang="fr-FR" dirty="0">
              <a:solidFill>
                <a:srgbClr val="3168B2"/>
              </a:solidFill>
            </a:endParaRPr>
          </a:p>
        </p:txBody>
      </p:sp>
      <p:pic>
        <p:nvPicPr>
          <p:cNvPr id="2051" name="Picture 3" descr="C:\Dropbox\TKVG\logo\32.png"/>
          <p:cNvPicPr>
            <a:picLocks noChangeAspect="1" noChangeArrowheads="1"/>
          </p:cNvPicPr>
          <p:nvPr/>
        </p:nvPicPr>
        <p:blipFill>
          <a:blip r:embed="rId2" cstate="print"/>
          <a:srcRect/>
          <a:stretch>
            <a:fillRect/>
          </a:stretch>
        </p:blipFill>
        <p:spPr bwMode="auto">
          <a:xfrm>
            <a:off x="467544" y="188640"/>
            <a:ext cx="1249210" cy="2088232"/>
          </a:xfrm>
          <a:prstGeom prst="ellipse">
            <a:avLst/>
          </a:prstGeom>
          <a:ln>
            <a:noFill/>
          </a:ln>
          <a:effectLst>
            <a:softEdge rad="112500"/>
          </a:effectLst>
        </p:spPr>
      </p:pic>
      <p:sp>
        <p:nvSpPr>
          <p:cNvPr id="8193"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050" name="Picture 2" descr="C:\мама\Музей гимназии\Sljapki.JPG"/>
          <p:cNvPicPr>
            <a:picLocks noChangeAspect="1" noChangeArrowheads="1"/>
          </p:cNvPicPr>
          <p:nvPr/>
        </p:nvPicPr>
        <p:blipFill>
          <a:blip r:embed="rId3" cstate="print"/>
          <a:srcRect/>
          <a:stretch>
            <a:fillRect/>
          </a:stretch>
        </p:blipFill>
        <p:spPr bwMode="auto">
          <a:xfrm>
            <a:off x="2195736" y="1124744"/>
            <a:ext cx="4588143" cy="2955974"/>
          </a:xfrm>
          <a:prstGeom prst="rect">
            <a:avLst/>
          </a:prstGeom>
          <a:noFill/>
        </p:spPr>
      </p:pic>
      <p:pic>
        <p:nvPicPr>
          <p:cNvPr id="4" name="Picture 3" descr="C:\мама\Музей гимназии\Shkoljnaja forma.JPG"/>
          <p:cNvPicPr>
            <a:picLocks noChangeAspect="1" noChangeArrowheads="1"/>
          </p:cNvPicPr>
          <p:nvPr/>
        </p:nvPicPr>
        <p:blipFill>
          <a:blip r:embed="rId4" cstate="print"/>
          <a:srcRect/>
          <a:stretch>
            <a:fillRect/>
          </a:stretch>
        </p:blipFill>
        <p:spPr bwMode="auto">
          <a:xfrm>
            <a:off x="6948264" y="1124744"/>
            <a:ext cx="1949360" cy="2950382"/>
          </a:xfrm>
          <a:prstGeom prst="rect">
            <a:avLst/>
          </a:prstGeom>
          <a:noFill/>
        </p:spPr>
      </p:pic>
      <p:pic>
        <p:nvPicPr>
          <p:cNvPr id="2052" name="Picture 4" descr="C:\мама\Музей гимназии\Выпуск 1932.jpg"/>
          <p:cNvPicPr>
            <a:picLocks noChangeAspect="1" noChangeArrowheads="1"/>
          </p:cNvPicPr>
          <p:nvPr/>
        </p:nvPicPr>
        <p:blipFill>
          <a:blip r:embed="rId5" cstate="print"/>
          <a:srcRect/>
          <a:stretch>
            <a:fillRect/>
          </a:stretch>
        </p:blipFill>
        <p:spPr bwMode="auto">
          <a:xfrm>
            <a:off x="4781070" y="4077072"/>
            <a:ext cx="4151974" cy="201622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188640"/>
            <a:ext cx="6419056" cy="648072"/>
          </a:xfrm>
        </p:spPr>
        <p:txBody>
          <a:bodyPr/>
          <a:lstStyle/>
          <a:p>
            <a:r>
              <a:rPr lang="en-US" sz="2800" b="1" dirty="0" smtClean="0"/>
              <a:t>Birth of traditions</a:t>
            </a:r>
            <a:endParaRPr lang="ru-RU" sz="2800" b="1" dirty="0"/>
          </a:p>
        </p:txBody>
      </p:sp>
      <p:sp>
        <p:nvSpPr>
          <p:cNvPr id="3" name="Content Placeholder 2"/>
          <p:cNvSpPr>
            <a:spLocks noGrp="1"/>
          </p:cNvSpPr>
          <p:nvPr>
            <p:ph idx="1"/>
          </p:nvPr>
        </p:nvSpPr>
        <p:spPr>
          <a:xfrm>
            <a:off x="1907704" y="4365104"/>
            <a:ext cx="7056784" cy="1944216"/>
          </a:xfrm>
        </p:spPr>
        <p:txBody>
          <a:bodyPr/>
          <a:lstStyle/>
          <a:p>
            <a:pPr algn="ctr">
              <a:buNone/>
            </a:pPr>
            <a:r>
              <a:rPr lang="en-US" sz="2000" b="1" dirty="0" smtClean="0">
                <a:solidFill>
                  <a:schemeClr val="tx2"/>
                </a:solidFill>
              </a:rPr>
              <a:t>In 1926 "</a:t>
            </a:r>
            <a:r>
              <a:rPr lang="en-US" sz="2000" b="1" dirty="0" err="1" smtClean="0">
                <a:solidFill>
                  <a:schemeClr val="tx2"/>
                </a:solidFill>
              </a:rPr>
              <a:t>Eesti-Lipp</a:t>
            </a:r>
            <a:r>
              <a:rPr lang="en-US" sz="2000" b="1" dirty="0" smtClean="0">
                <a:solidFill>
                  <a:schemeClr val="tx2"/>
                </a:solidFill>
              </a:rPr>
              <a:t>" finished a flag for our school, which cost 4000 marks. In the beginning every class had its own symbol, but the best symbol was chosen that of Margaret </a:t>
            </a:r>
            <a:r>
              <a:rPr lang="en-US" sz="2000" b="1" dirty="0" err="1" smtClean="0">
                <a:solidFill>
                  <a:schemeClr val="tx2"/>
                </a:solidFill>
              </a:rPr>
              <a:t>Lenzin</a:t>
            </a:r>
            <a:r>
              <a:rPr lang="en-US" sz="2000" b="1" dirty="0" smtClean="0">
                <a:solidFill>
                  <a:schemeClr val="tx2"/>
                </a:solidFill>
              </a:rPr>
              <a:t>. That symbol had become TKVG's visiting card. Gymnasium had its own hymn, which was written by student E. </a:t>
            </a:r>
            <a:r>
              <a:rPr lang="en-US" sz="2000" b="1" dirty="0" err="1" smtClean="0">
                <a:solidFill>
                  <a:schemeClr val="tx2"/>
                </a:solidFill>
              </a:rPr>
              <a:t>Pitka</a:t>
            </a:r>
            <a:r>
              <a:rPr lang="en-US" sz="2000" b="1" dirty="0" smtClean="0">
                <a:solidFill>
                  <a:schemeClr val="tx2"/>
                </a:solidFill>
              </a:rPr>
              <a:t> and music teacher </a:t>
            </a:r>
            <a:r>
              <a:rPr lang="en-US" sz="2000" b="1" dirty="0" err="1" smtClean="0">
                <a:solidFill>
                  <a:schemeClr val="tx2"/>
                </a:solidFill>
              </a:rPr>
              <a:t>I.H.Stepanov</a:t>
            </a:r>
            <a:r>
              <a:rPr lang="en-US" sz="2000" b="1" dirty="0" smtClean="0">
                <a:solidFill>
                  <a:schemeClr val="tx2"/>
                </a:solidFill>
              </a:rPr>
              <a:t>. </a:t>
            </a:r>
            <a:endParaRPr lang="ru-RU" sz="1800" dirty="0">
              <a:solidFill>
                <a:schemeClr val="tx2"/>
              </a:solidFill>
            </a:endParaRPr>
          </a:p>
        </p:txBody>
      </p:sp>
      <p:sp>
        <p:nvSpPr>
          <p:cNvPr id="5" name="Footer Placeholder 4"/>
          <p:cNvSpPr>
            <a:spLocks noGrp="1"/>
          </p:cNvSpPr>
          <p:nvPr>
            <p:ph type="ftr" sz="quarter" idx="11"/>
          </p:nvPr>
        </p:nvSpPr>
        <p:spPr/>
        <p:txBody>
          <a:bodyPr/>
          <a:lstStyle/>
          <a:p>
            <a:pPr>
              <a:defRPr/>
            </a:pPr>
            <a:r>
              <a:rPr lang="fr-FR" dirty="0" err="1" smtClean="0">
                <a:solidFill>
                  <a:srgbClr val="3168B2"/>
                </a:solidFill>
              </a:rPr>
              <a:t>Tallinna</a:t>
            </a:r>
            <a:r>
              <a:rPr lang="fr-FR" dirty="0" smtClean="0">
                <a:solidFill>
                  <a:srgbClr val="3168B2"/>
                </a:solidFill>
              </a:rPr>
              <a:t> </a:t>
            </a:r>
            <a:r>
              <a:rPr lang="fr-FR" dirty="0" err="1" smtClean="0">
                <a:solidFill>
                  <a:srgbClr val="3168B2"/>
                </a:solidFill>
              </a:rPr>
              <a:t>Kesklinna</a:t>
            </a:r>
            <a:r>
              <a:rPr lang="fr-FR" dirty="0" smtClean="0">
                <a:solidFill>
                  <a:srgbClr val="3168B2"/>
                </a:solidFill>
              </a:rPr>
              <a:t> </a:t>
            </a:r>
            <a:r>
              <a:rPr lang="fr-FR" dirty="0" err="1" smtClean="0">
                <a:solidFill>
                  <a:srgbClr val="3168B2"/>
                </a:solidFill>
              </a:rPr>
              <a:t>Vene</a:t>
            </a:r>
            <a:r>
              <a:rPr lang="fr-FR" dirty="0" smtClean="0">
                <a:solidFill>
                  <a:srgbClr val="3168B2"/>
                </a:solidFill>
              </a:rPr>
              <a:t> </a:t>
            </a:r>
            <a:r>
              <a:rPr lang="fr-FR" dirty="0" err="1" smtClean="0">
                <a:solidFill>
                  <a:srgbClr val="3168B2"/>
                </a:solidFill>
              </a:rPr>
              <a:t>Gümnaasium</a:t>
            </a:r>
            <a:endParaRPr lang="fr-FR" dirty="0">
              <a:solidFill>
                <a:srgbClr val="3168B2"/>
              </a:solidFill>
            </a:endParaRPr>
          </a:p>
        </p:txBody>
      </p:sp>
      <p:pic>
        <p:nvPicPr>
          <p:cNvPr id="2051" name="Picture 3" descr="C:\Dropbox\TKVG\logo\32.png"/>
          <p:cNvPicPr>
            <a:picLocks noChangeAspect="1" noChangeArrowheads="1"/>
          </p:cNvPicPr>
          <p:nvPr/>
        </p:nvPicPr>
        <p:blipFill>
          <a:blip r:embed="rId2" cstate="print"/>
          <a:srcRect/>
          <a:stretch>
            <a:fillRect/>
          </a:stretch>
        </p:blipFill>
        <p:spPr bwMode="auto">
          <a:xfrm>
            <a:off x="323528" y="4437112"/>
            <a:ext cx="1249210" cy="2088232"/>
          </a:xfrm>
          <a:prstGeom prst="ellipse">
            <a:avLst/>
          </a:prstGeom>
          <a:ln>
            <a:noFill/>
          </a:ln>
          <a:effectLst>
            <a:softEdge rad="112500"/>
          </a:effectLst>
        </p:spPr>
      </p:pic>
      <p:sp>
        <p:nvSpPr>
          <p:cNvPr id="8193"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3075" name="Picture 3" descr="C:\мама\Музей гимназии\small_tkvg_flag_400x268.jpg"/>
          <p:cNvPicPr>
            <a:picLocks noChangeAspect="1" noChangeArrowheads="1"/>
          </p:cNvPicPr>
          <p:nvPr/>
        </p:nvPicPr>
        <p:blipFill>
          <a:blip r:embed="rId3" cstate="print"/>
          <a:srcRect/>
          <a:stretch>
            <a:fillRect/>
          </a:stretch>
        </p:blipFill>
        <p:spPr bwMode="auto">
          <a:xfrm>
            <a:off x="5006197" y="1124744"/>
            <a:ext cx="4048944" cy="2712792"/>
          </a:xfrm>
          <a:prstGeom prst="rect">
            <a:avLst/>
          </a:prstGeom>
          <a:noFill/>
        </p:spPr>
      </p:pic>
      <p:pic>
        <p:nvPicPr>
          <p:cNvPr id="3076" name="Picture 4" descr="C:\мама\Музей гимназии\Vistavka znakov\IMGP0045.JPG"/>
          <p:cNvPicPr>
            <a:picLocks noChangeAspect="1" noChangeArrowheads="1"/>
          </p:cNvPicPr>
          <p:nvPr/>
        </p:nvPicPr>
        <p:blipFill>
          <a:blip r:embed="rId4" cstate="print"/>
          <a:srcRect/>
          <a:stretch>
            <a:fillRect/>
          </a:stretch>
        </p:blipFill>
        <p:spPr bwMode="auto">
          <a:xfrm>
            <a:off x="683568" y="836712"/>
            <a:ext cx="4272475" cy="320435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116632"/>
            <a:ext cx="6429400" cy="648072"/>
          </a:xfrm>
        </p:spPr>
        <p:txBody>
          <a:bodyPr/>
          <a:lstStyle/>
          <a:p>
            <a:r>
              <a:rPr lang="en-US" sz="2400" b="1" dirty="0" smtClean="0"/>
              <a:t>From TKVG's Council of Teachers’ protocols. </a:t>
            </a:r>
            <a:endParaRPr lang="ru-RU" sz="2400" b="1" dirty="0"/>
          </a:p>
        </p:txBody>
      </p:sp>
      <p:sp>
        <p:nvSpPr>
          <p:cNvPr id="3" name="Content Placeholder 2"/>
          <p:cNvSpPr>
            <a:spLocks noGrp="1"/>
          </p:cNvSpPr>
          <p:nvPr>
            <p:ph idx="1"/>
          </p:nvPr>
        </p:nvSpPr>
        <p:spPr>
          <a:xfrm>
            <a:off x="2051720" y="3140968"/>
            <a:ext cx="6912768" cy="3240360"/>
          </a:xfrm>
        </p:spPr>
        <p:txBody>
          <a:bodyPr/>
          <a:lstStyle/>
          <a:p>
            <a:pPr>
              <a:buNone/>
            </a:pPr>
            <a:r>
              <a:rPr lang="en-US" sz="2000" b="1" dirty="0" smtClean="0">
                <a:solidFill>
                  <a:schemeClr val="tx2"/>
                </a:solidFill>
              </a:rPr>
              <a:t>In TKVG students printed their own journals by themselves.</a:t>
            </a:r>
          </a:p>
          <a:p>
            <a:pPr>
              <a:buNone/>
            </a:pPr>
            <a:r>
              <a:rPr lang="en-US" sz="2000" b="1" dirty="0" smtClean="0">
                <a:solidFill>
                  <a:schemeClr val="tx2"/>
                </a:solidFill>
              </a:rPr>
              <a:t>September 2nd 1923: Council of Teachers has allowed for students from 4th Form to publish journal "</a:t>
            </a:r>
            <a:r>
              <a:rPr lang="en-US" sz="2000" b="1" dirty="0" err="1" smtClean="0">
                <a:solidFill>
                  <a:schemeClr val="tx2"/>
                </a:solidFill>
              </a:rPr>
              <a:t>Zveno</a:t>
            </a:r>
            <a:r>
              <a:rPr lang="en-US" sz="2000" b="1" dirty="0" smtClean="0">
                <a:solidFill>
                  <a:schemeClr val="tx2"/>
                </a:solidFill>
              </a:rPr>
              <a:t>" under </a:t>
            </a:r>
            <a:r>
              <a:rPr lang="en-US" sz="2000" b="1" dirty="0" err="1" smtClean="0">
                <a:solidFill>
                  <a:schemeClr val="tx2"/>
                </a:solidFill>
              </a:rPr>
              <a:t>Peshkov's</a:t>
            </a:r>
            <a:r>
              <a:rPr lang="en-US" sz="2000" b="1" dirty="0" smtClean="0">
                <a:solidFill>
                  <a:schemeClr val="tx2"/>
                </a:solidFill>
              </a:rPr>
              <a:t> supervision.</a:t>
            </a:r>
          </a:p>
          <a:p>
            <a:pPr>
              <a:buNone/>
            </a:pPr>
            <a:r>
              <a:rPr lang="en-US" sz="2000" b="1" dirty="0" smtClean="0">
                <a:solidFill>
                  <a:schemeClr val="tx2"/>
                </a:solidFill>
              </a:rPr>
              <a:t>September 23rd, 1925: Students from 4th Form to publish "Gust" under Andreev's supervision.</a:t>
            </a:r>
          </a:p>
          <a:p>
            <a:pPr>
              <a:buNone/>
            </a:pPr>
            <a:r>
              <a:rPr lang="en-US" sz="2000" b="1" dirty="0" smtClean="0">
                <a:solidFill>
                  <a:schemeClr val="tx2"/>
                </a:solidFill>
              </a:rPr>
              <a:t>1927-1928 "Our life" journal under Prokhorov's supervision. In all these journals student's </a:t>
            </a:r>
            <a:r>
              <a:rPr lang="en-US" sz="2000" b="1" dirty="0" err="1" smtClean="0">
                <a:solidFill>
                  <a:schemeClr val="tx2"/>
                </a:solidFill>
              </a:rPr>
              <a:t>storytales</a:t>
            </a:r>
            <a:r>
              <a:rPr lang="en-US" sz="2000" b="1" dirty="0" smtClean="0">
                <a:solidFill>
                  <a:schemeClr val="tx2"/>
                </a:solidFill>
              </a:rPr>
              <a:t> and poetry was published. </a:t>
            </a:r>
            <a:endParaRPr lang="ru-RU" sz="1800" dirty="0">
              <a:solidFill>
                <a:schemeClr val="tx2"/>
              </a:solidFill>
            </a:endParaRPr>
          </a:p>
        </p:txBody>
      </p:sp>
      <p:sp>
        <p:nvSpPr>
          <p:cNvPr id="5" name="Footer Placeholder 4"/>
          <p:cNvSpPr>
            <a:spLocks noGrp="1"/>
          </p:cNvSpPr>
          <p:nvPr>
            <p:ph type="ftr" sz="quarter" idx="11"/>
          </p:nvPr>
        </p:nvSpPr>
        <p:spPr/>
        <p:txBody>
          <a:bodyPr/>
          <a:lstStyle/>
          <a:p>
            <a:pPr>
              <a:defRPr/>
            </a:pPr>
            <a:r>
              <a:rPr lang="fr-FR" dirty="0" err="1" smtClean="0">
                <a:solidFill>
                  <a:srgbClr val="3168B2"/>
                </a:solidFill>
              </a:rPr>
              <a:t>Tallinna</a:t>
            </a:r>
            <a:r>
              <a:rPr lang="fr-FR" dirty="0" smtClean="0">
                <a:solidFill>
                  <a:srgbClr val="3168B2"/>
                </a:solidFill>
              </a:rPr>
              <a:t> </a:t>
            </a:r>
            <a:r>
              <a:rPr lang="fr-FR" dirty="0" err="1" smtClean="0">
                <a:solidFill>
                  <a:srgbClr val="3168B2"/>
                </a:solidFill>
              </a:rPr>
              <a:t>Kesklinna</a:t>
            </a:r>
            <a:r>
              <a:rPr lang="fr-FR" dirty="0" smtClean="0">
                <a:solidFill>
                  <a:srgbClr val="3168B2"/>
                </a:solidFill>
              </a:rPr>
              <a:t> </a:t>
            </a:r>
            <a:r>
              <a:rPr lang="fr-FR" dirty="0" err="1" smtClean="0">
                <a:solidFill>
                  <a:srgbClr val="3168B2"/>
                </a:solidFill>
              </a:rPr>
              <a:t>Vene</a:t>
            </a:r>
            <a:r>
              <a:rPr lang="fr-FR" dirty="0" smtClean="0">
                <a:solidFill>
                  <a:srgbClr val="3168B2"/>
                </a:solidFill>
              </a:rPr>
              <a:t> </a:t>
            </a:r>
            <a:r>
              <a:rPr lang="fr-FR" dirty="0" err="1" smtClean="0">
                <a:solidFill>
                  <a:srgbClr val="3168B2"/>
                </a:solidFill>
              </a:rPr>
              <a:t>Gümnaasium</a:t>
            </a:r>
            <a:endParaRPr lang="fr-FR" dirty="0">
              <a:solidFill>
                <a:srgbClr val="3168B2"/>
              </a:solidFill>
            </a:endParaRPr>
          </a:p>
        </p:txBody>
      </p:sp>
      <p:pic>
        <p:nvPicPr>
          <p:cNvPr id="2051" name="Picture 3" descr="C:\Dropbox\TKVG\logo\32.png"/>
          <p:cNvPicPr>
            <a:picLocks noChangeAspect="1" noChangeArrowheads="1"/>
          </p:cNvPicPr>
          <p:nvPr/>
        </p:nvPicPr>
        <p:blipFill>
          <a:blip r:embed="rId2" cstate="print"/>
          <a:srcRect/>
          <a:stretch>
            <a:fillRect/>
          </a:stretch>
        </p:blipFill>
        <p:spPr bwMode="auto">
          <a:xfrm>
            <a:off x="467544" y="188640"/>
            <a:ext cx="1249210" cy="2088232"/>
          </a:xfrm>
          <a:prstGeom prst="ellipse">
            <a:avLst/>
          </a:prstGeom>
          <a:ln>
            <a:noFill/>
          </a:ln>
          <a:effectLst>
            <a:softEdge rad="112500"/>
          </a:effectLst>
        </p:spPr>
      </p:pic>
      <p:sp>
        <p:nvSpPr>
          <p:cNvPr id="8193"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4100" name="Picture 4" descr="C:\мама\Музей гимназии\issled rabota\IMGP0098.JPG"/>
          <p:cNvPicPr>
            <a:picLocks noChangeAspect="1" noChangeArrowheads="1"/>
          </p:cNvPicPr>
          <p:nvPr/>
        </p:nvPicPr>
        <p:blipFill>
          <a:blip r:embed="rId3" cstate="print"/>
          <a:srcRect/>
          <a:stretch>
            <a:fillRect/>
          </a:stretch>
        </p:blipFill>
        <p:spPr bwMode="auto">
          <a:xfrm>
            <a:off x="5652120" y="836712"/>
            <a:ext cx="3048339" cy="2286254"/>
          </a:xfrm>
          <a:prstGeom prst="rect">
            <a:avLst/>
          </a:prstGeom>
          <a:noFill/>
        </p:spPr>
      </p:pic>
      <p:pic>
        <p:nvPicPr>
          <p:cNvPr id="2050" name="Picture 2" descr="C:\Users\User\Desktop\IMGP0081.JPG"/>
          <p:cNvPicPr>
            <a:picLocks noChangeAspect="1" noChangeArrowheads="1"/>
          </p:cNvPicPr>
          <p:nvPr/>
        </p:nvPicPr>
        <p:blipFill>
          <a:blip r:embed="rId4" cstate="print"/>
          <a:srcRect/>
          <a:stretch>
            <a:fillRect/>
          </a:stretch>
        </p:blipFill>
        <p:spPr bwMode="auto">
          <a:xfrm>
            <a:off x="2339752" y="827330"/>
            <a:ext cx="3096344" cy="232225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0" y="116632"/>
            <a:ext cx="6275040" cy="648072"/>
          </a:xfrm>
        </p:spPr>
        <p:txBody>
          <a:bodyPr/>
          <a:lstStyle/>
          <a:p>
            <a:r>
              <a:rPr lang="en-US" sz="2400" b="1" dirty="0" smtClean="0"/>
              <a:t>From TKVG's Council of Teachers’ protocols. </a:t>
            </a:r>
            <a:endParaRPr lang="ru-RU" sz="2400" dirty="0"/>
          </a:p>
        </p:txBody>
      </p:sp>
      <p:sp>
        <p:nvSpPr>
          <p:cNvPr id="3" name="Content Placeholder 2"/>
          <p:cNvSpPr>
            <a:spLocks noGrp="1"/>
          </p:cNvSpPr>
          <p:nvPr>
            <p:ph idx="1"/>
          </p:nvPr>
        </p:nvSpPr>
        <p:spPr>
          <a:xfrm>
            <a:off x="1979712" y="3933056"/>
            <a:ext cx="7056784" cy="2376264"/>
          </a:xfrm>
        </p:spPr>
        <p:txBody>
          <a:bodyPr/>
          <a:lstStyle/>
          <a:p>
            <a:pPr>
              <a:buNone/>
            </a:pPr>
            <a:r>
              <a:rPr lang="en-US" sz="2000" b="1" dirty="0" smtClean="0">
                <a:solidFill>
                  <a:schemeClr val="tx2"/>
                </a:solidFill>
              </a:rPr>
              <a:t>TKVG ran some clubs. Some of them:</a:t>
            </a:r>
          </a:p>
          <a:p>
            <a:pPr>
              <a:buNone/>
            </a:pPr>
            <a:r>
              <a:rPr lang="en-US" sz="2000" b="1" dirty="0" smtClean="0">
                <a:solidFill>
                  <a:schemeClr val="tx2"/>
                </a:solidFill>
              </a:rPr>
              <a:t>September 6th 1923. Teachers' council allowed to open Science club under </a:t>
            </a:r>
            <a:r>
              <a:rPr lang="en-US" sz="2000" b="1" dirty="0" err="1" smtClean="0">
                <a:solidFill>
                  <a:schemeClr val="tx2"/>
                </a:solidFill>
              </a:rPr>
              <a:t>Geinreichs</a:t>
            </a:r>
            <a:r>
              <a:rPr lang="en-US" sz="2000" b="1" dirty="0" smtClean="0">
                <a:solidFill>
                  <a:schemeClr val="tx2"/>
                </a:solidFill>
              </a:rPr>
              <a:t>' supervision. </a:t>
            </a:r>
          </a:p>
          <a:p>
            <a:pPr>
              <a:buNone/>
            </a:pPr>
            <a:r>
              <a:rPr lang="en-US" sz="2000" b="1" dirty="0" smtClean="0">
                <a:solidFill>
                  <a:schemeClr val="tx2"/>
                </a:solidFill>
              </a:rPr>
              <a:t> There were also pottery, art, crafting and needlework club</a:t>
            </a:r>
          </a:p>
          <a:p>
            <a:pPr>
              <a:buNone/>
            </a:pPr>
            <a:r>
              <a:rPr lang="en-US" sz="2000" b="1" dirty="0" smtClean="0">
                <a:solidFill>
                  <a:schemeClr val="tx2"/>
                </a:solidFill>
              </a:rPr>
              <a:t>   January 14th 1925: Teacher's council assigned </a:t>
            </a:r>
            <a:r>
              <a:rPr lang="en-US" sz="2000" b="1" dirty="0" err="1" smtClean="0">
                <a:solidFill>
                  <a:schemeClr val="tx2"/>
                </a:solidFill>
              </a:rPr>
              <a:t>Peshkov</a:t>
            </a:r>
            <a:r>
              <a:rPr lang="en-US" sz="2000" b="1" dirty="0" smtClean="0">
                <a:solidFill>
                  <a:schemeClr val="tx2"/>
                </a:solidFill>
              </a:rPr>
              <a:t> to create a scout's division in our school</a:t>
            </a:r>
            <a:endParaRPr lang="ru-RU" sz="1800" dirty="0">
              <a:solidFill>
                <a:schemeClr val="tx2"/>
              </a:solidFill>
            </a:endParaRPr>
          </a:p>
        </p:txBody>
      </p:sp>
      <p:sp>
        <p:nvSpPr>
          <p:cNvPr id="5" name="Footer Placeholder 4"/>
          <p:cNvSpPr>
            <a:spLocks noGrp="1"/>
          </p:cNvSpPr>
          <p:nvPr>
            <p:ph type="ftr" sz="quarter" idx="11"/>
          </p:nvPr>
        </p:nvSpPr>
        <p:spPr/>
        <p:txBody>
          <a:bodyPr/>
          <a:lstStyle/>
          <a:p>
            <a:pPr>
              <a:defRPr/>
            </a:pPr>
            <a:r>
              <a:rPr lang="fr-FR" dirty="0" err="1" smtClean="0">
                <a:solidFill>
                  <a:srgbClr val="3168B2"/>
                </a:solidFill>
              </a:rPr>
              <a:t>Tallinna</a:t>
            </a:r>
            <a:r>
              <a:rPr lang="fr-FR" dirty="0" smtClean="0">
                <a:solidFill>
                  <a:srgbClr val="3168B2"/>
                </a:solidFill>
              </a:rPr>
              <a:t> </a:t>
            </a:r>
            <a:r>
              <a:rPr lang="fr-FR" dirty="0" err="1" smtClean="0">
                <a:solidFill>
                  <a:srgbClr val="3168B2"/>
                </a:solidFill>
              </a:rPr>
              <a:t>Kesklinna</a:t>
            </a:r>
            <a:r>
              <a:rPr lang="fr-FR" dirty="0" smtClean="0">
                <a:solidFill>
                  <a:srgbClr val="3168B2"/>
                </a:solidFill>
              </a:rPr>
              <a:t> </a:t>
            </a:r>
            <a:r>
              <a:rPr lang="fr-FR" dirty="0" err="1" smtClean="0">
                <a:solidFill>
                  <a:srgbClr val="3168B2"/>
                </a:solidFill>
              </a:rPr>
              <a:t>Vene</a:t>
            </a:r>
            <a:r>
              <a:rPr lang="fr-FR" dirty="0" smtClean="0">
                <a:solidFill>
                  <a:srgbClr val="3168B2"/>
                </a:solidFill>
              </a:rPr>
              <a:t> </a:t>
            </a:r>
            <a:r>
              <a:rPr lang="fr-FR" dirty="0" err="1" smtClean="0">
                <a:solidFill>
                  <a:srgbClr val="3168B2"/>
                </a:solidFill>
              </a:rPr>
              <a:t>Gümnaasium</a:t>
            </a:r>
            <a:endParaRPr lang="fr-FR" dirty="0">
              <a:solidFill>
                <a:srgbClr val="3168B2"/>
              </a:solidFill>
            </a:endParaRPr>
          </a:p>
        </p:txBody>
      </p:sp>
      <p:pic>
        <p:nvPicPr>
          <p:cNvPr id="2051" name="Picture 3" descr="C:\Dropbox\TKVG\logo\32.png"/>
          <p:cNvPicPr>
            <a:picLocks noChangeAspect="1" noChangeArrowheads="1"/>
          </p:cNvPicPr>
          <p:nvPr/>
        </p:nvPicPr>
        <p:blipFill>
          <a:blip r:embed="rId2" cstate="print"/>
          <a:srcRect/>
          <a:stretch>
            <a:fillRect/>
          </a:stretch>
        </p:blipFill>
        <p:spPr bwMode="auto">
          <a:xfrm>
            <a:off x="251520" y="4437112"/>
            <a:ext cx="1249210" cy="2088232"/>
          </a:xfrm>
          <a:prstGeom prst="ellipse">
            <a:avLst/>
          </a:prstGeom>
          <a:ln>
            <a:noFill/>
          </a:ln>
          <a:effectLst>
            <a:softEdge rad="112500"/>
          </a:effectLst>
        </p:spPr>
      </p:pic>
      <p:sp>
        <p:nvSpPr>
          <p:cNvPr id="8193"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5122" name="Picture 2" descr="C:\мама\Музей гимназии\gorarhiv\IMGP0014.JPG"/>
          <p:cNvPicPr>
            <a:picLocks noChangeAspect="1" noChangeArrowheads="1"/>
          </p:cNvPicPr>
          <p:nvPr/>
        </p:nvPicPr>
        <p:blipFill>
          <a:blip r:embed="rId3" cstate="print"/>
          <a:srcRect/>
          <a:stretch>
            <a:fillRect/>
          </a:stretch>
        </p:blipFill>
        <p:spPr bwMode="auto">
          <a:xfrm>
            <a:off x="971600" y="836712"/>
            <a:ext cx="3864429" cy="2898322"/>
          </a:xfrm>
          <a:prstGeom prst="rect">
            <a:avLst/>
          </a:prstGeom>
          <a:noFill/>
        </p:spPr>
      </p:pic>
      <p:pic>
        <p:nvPicPr>
          <p:cNvPr id="5123" name="Picture 3" descr="C:\мама\Музей гимназии\2012 - Гильдебрант\IMGP0655.JPG"/>
          <p:cNvPicPr>
            <a:picLocks noChangeAspect="1" noChangeArrowheads="1"/>
          </p:cNvPicPr>
          <p:nvPr/>
        </p:nvPicPr>
        <p:blipFill>
          <a:blip r:embed="rId4" cstate="print"/>
          <a:srcRect/>
          <a:stretch>
            <a:fillRect/>
          </a:stretch>
        </p:blipFill>
        <p:spPr bwMode="auto">
          <a:xfrm>
            <a:off x="5076056" y="836712"/>
            <a:ext cx="3864430" cy="289832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S01038152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A3D09FB-29BA-4462-AE60-9134DFFF4B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TS010381528</Template>
  <TotalTime>2004</TotalTime>
  <Words>1095</Words>
  <Application>Microsoft Office PowerPoint</Application>
  <PresentationFormat>Presentazione su schermo (4:3)</PresentationFormat>
  <Paragraphs>112</Paragraphs>
  <Slides>25</Slides>
  <Notes>5</Notes>
  <HiddenSlides>0</HiddenSlides>
  <MMClips>0</MMClips>
  <ScaleCrop>false</ScaleCrop>
  <HeadingPairs>
    <vt:vector size="4" baseType="variant">
      <vt:variant>
        <vt:lpstr>Tema</vt:lpstr>
      </vt:variant>
      <vt:variant>
        <vt:i4>1</vt:i4>
      </vt:variant>
      <vt:variant>
        <vt:lpstr>Titoli diapositive</vt:lpstr>
      </vt:variant>
      <vt:variant>
        <vt:i4>25</vt:i4>
      </vt:variant>
    </vt:vector>
  </HeadingPairs>
  <TitlesOfParts>
    <vt:vector size="26" baseType="lpstr">
      <vt:lpstr>TS010381528</vt:lpstr>
      <vt:lpstr>Presentazione standard di PowerPoint</vt:lpstr>
      <vt:lpstr>1923 -1940</vt:lpstr>
      <vt:lpstr>Birth of traditions</vt:lpstr>
      <vt:lpstr>1923 -1940</vt:lpstr>
      <vt:lpstr>1923 -1940</vt:lpstr>
      <vt:lpstr>Birth of traditions</vt:lpstr>
      <vt:lpstr>Birth of traditions</vt:lpstr>
      <vt:lpstr>From TKVG's Council of Teachers’ protocols. </vt:lpstr>
      <vt:lpstr>From TKVG's Council of Teachers’ protocols. </vt:lpstr>
      <vt:lpstr>From TKVG's Council of Teachers’ protocols. </vt:lpstr>
      <vt:lpstr>From TKVG's Council of Teachers’ protocols. </vt:lpstr>
      <vt:lpstr>From TKVG's Council of Teachers’ protocols. </vt:lpstr>
      <vt:lpstr>From TKVG's Council of Teachers’ protocols. </vt:lpstr>
      <vt:lpstr>From TKVG's Council of Teachers’ protocols. </vt:lpstr>
      <vt:lpstr>From TKVG's Council of Teachers’ protocols. </vt:lpstr>
      <vt:lpstr>From TKVG's Council of Teachers’ protocols. </vt:lpstr>
      <vt:lpstr>From TKVG's Council of Teachers’ protocols. </vt:lpstr>
      <vt:lpstr>1941-1944</vt:lpstr>
      <vt:lpstr>1945-1960</vt:lpstr>
      <vt:lpstr>1947 – 1990</vt:lpstr>
      <vt:lpstr>From school chronicles:</vt:lpstr>
      <vt:lpstr>1990-2009</vt:lpstr>
      <vt:lpstr>2009-2012 гг.</vt:lpstr>
      <vt:lpstr>Dear students, teachers, parents!  Take care of our school! Be proud, that you studied in TKVG and that this time left a good mark in your life! </vt:lpstr>
      <vt:lpstr>  Thanks to the guys of "Leader" historical society for working on the Tallinn archives:  Catherine Kassapova Ksenia Andreyeva Anzhelika Danilova Maksim Savelyev Darya Balryura Tatyana Krivobokova Evgeniya Barsuchenko DIana Yakobutsa  Translation: Ruslan Bolkvadze</vt:lpstr>
    </vt:vector>
  </TitlesOfParts>
  <Company>Haabersti Vene Gumnaasium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Julia</dc:creator>
  <cp:lastModifiedBy>Windows</cp:lastModifiedBy>
  <cp:revision>211</cp:revision>
  <dcterms:created xsi:type="dcterms:W3CDTF">2012-03-01T08:38:12Z</dcterms:created>
  <dcterms:modified xsi:type="dcterms:W3CDTF">2016-05-14T11:35:18Z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TC103815289990</vt:lpwstr>
  </property>
</Properties>
</file>